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handoutMasterIdLst>
    <p:handoutMasterId r:id="rId42"/>
  </p:handoutMasterIdLst>
  <p:sldIdLst>
    <p:sldId id="319" r:id="rId5"/>
    <p:sldId id="306" r:id="rId6"/>
    <p:sldId id="324" r:id="rId7"/>
    <p:sldId id="355" r:id="rId8"/>
    <p:sldId id="320" r:id="rId9"/>
    <p:sldId id="354" r:id="rId10"/>
    <p:sldId id="322" r:id="rId11"/>
    <p:sldId id="323" r:id="rId12"/>
    <p:sldId id="326" r:id="rId13"/>
    <p:sldId id="335" r:id="rId14"/>
    <p:sldId id="341" r:id="rId15"/>
    <p:sldId id="342" r:id="rId16"/>
    <p:sldId id="343" r:id="rId17"/>
    <p:sldId id="344" r:id="rId18"/>
    <p:sldId id="327" r:id="rId19"/>
    <p:sldId id="328" r:id="rId20"/>
    <p:sldId id="314" r:id="rId21"/>
    <p:sldId id="350" r:id="rId22"/>
    <p:sldId id="330" r:id="rId23"/>
    <p:sldId id="351" r:id="rId24"/>
    <p:sldId id="332" r:id="rId25"/>
    <p:sldId id="333" r:id="rId26"/>
    <p:sldId id="334" r:id="rId27"/>
    <p:sldId id="352" r:id="rId28"/>
    <p:sldId id="337" r:id="rId29"/>
    <p:sldId id="338" r:id="rId30"/>
    <p:sldId id="339" r:id="rId31"/>
    <p:sldId id="340" r:id="rId32"/>
    <p:sldId id="356" r:id="rId33"/>
    <p:sldId id="349" r:id="rId34"/>
    <p:sldId id="357" r:id="rId35"/>
    <p:sldId id="348" r:id="rId36"/>
    <p:sldId id="308" r:id="rId37"/>
    <p:sldId id="353" r:id="rId38"/>
    <p:sldId id="318" r:id="rId39"/>
    <p:sldId id="34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792" userDrawn="1">
          <p15:clr>
            <a:srgbClr val="A4A3A4"/>
          </p15:clr>
        </p15:guide>
        <p15:guide id="3" pos="528" userDrawn="1">
          <p15:clr>
            <a:srgbClr val="A4A3A4"/>
          </p15:clr>
        </p15:guide>
        <p15:guide id="4" pos="7128" userDrawn="1">
          <p15:clr>
            <a:srgbClr val="A4A3A4"/>
          </p15:clr>
        </p15:guide>
        <p15:guide id="5" orient="horz" pos="2808" userDrawn="1">
          <p15:clr>
            <a:srgbClr val="A4A3A4"/>
          </p15:clr>
        </p15:guide>
        <p15:guide id="6" pos="2976" userDrawn="1">
          <p15:clr>
            <a:srgbClr val="A4A3A4"/>
          </p15:clr>
        </p15:guide>
        <p15:guide id="7"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96085-C0AE-CA6B-7E78-A475072A5390}" v="5" dt="2024-10-28T10:05:35.489"/>
    <p1510:client id="{5F956C2A-2CE2-5420-13C6-85F9FEB2845B}" v="22" dt="2024-10-28T09:35:55.534"/>
    <p1510:client id="{7BE19219-ED93-2B72-5D02-0EB1352D1416}" v="3647" dt="2024-10-28T15:15:12.460"/>
    <p1510:client id="{9CD20A74-E79F-9739-CD12-B5B40C8D1CCE}" v="27" dt="2024-10-29T10:07:55.539"/>
    <p1510:client id="{A67768FF-A429-34E6-62E7-B016D8E91AAC}" v="49" dt="2024-10-29T08:59:16.857"/>
    <p1510:client id="{AE086249-201A-7E68-AB83-DD6CD63B0312}" v="532" dt="2024-10-28T15:53:21.764"/>
    <p1510:client id="{B0FD7C26-5278-6B0B-1BE5-034949002D77}" v="22" dt="2024-10-28T09:30:55.523"/>
    <p1510:client id="{CD7A2383-401E-C671-505E-09DECA108591}" v="2293" dt="2024-10-29T13:11:20.274"/>
    <p1510:client id="{DBB2A2D6-BFF1-3429-D3C8-82E2DD94D9B2}" v="21" dt="2024-10-28T11:44:38.944"/>
    <p1510:client id="{DEDBF635-EF9D-099A-7FD8-DD35E8DE2992}" v="290" dt="2024-10-29T08:56:14.107"/>
    <p1510:client id="{E9B5F943-9682-1F81-A28D-02A25707E4DE}" v="875" dt="2024-10-28T13:36:41.527"/>
  </p1510:revLst>
</p1510:revInfo>
</file>

<file path=ppt/tableStyles.xml><?xml version="1.0" encoding="utf-8"?>
<a:tblStyleLst xmlns:a="http://schemas.openxmlformats.org/drawingml/2006/main" def="{68D230F3-CF80-4859-8CE7-A43EE81993B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792"/>
        <p:guide pos="528"/>
        <p:guide pos="7128"/>
        <p:guide orient="horz" pos="2808"/>
        <p:guide pos="2976"/>
        <p:guide orient="horz" pos="9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10/29/2024</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‹N°›</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10/29/2024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‹N°›</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C380B-9135-CC12-8AE9-1747B8EF2F7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0F3CDBB-63E6-3B36-1B00-17EEB6037EB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344C9C2-BE59-FD06-A248-6D83EC0910C9}"/>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308DD5E-1F91-63CF-DED3-A0C46E20BC61}"/>
              </a:ext>
            </a:extLst>
          </p:cNvPr>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752406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863D7-7A12-3A3C-21DB-82DE3B1C9D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D08C4C9-2172-02AD-BAB4-5F4A0AB3AD0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0D4CBBF-665D-E1F9-EFAC-F05E843D47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a:extLst>
              <a:ext uri="{FF2B5EF4-FFF2-40B4-BE49-F238E27FC236}">
                <a16:creationId xmlns:a16="http://schemas.microsoft.com/office/drawing/2014/main" id="{35AA40DD-A197-89B4-C3C8-5CCE671F9508}"/>
              </a:ext>
            </a:extLst>
          </p:cNvPr>
          <p:cNvSpPr>
            <a:spLocks noGrp="1"/>
          </p:cNvSpPr>
          <p:nvPr>
            <p:ph type="sldNum" sz="quarter" idx="5"/>
          </p:nvPr>
        </p:nvSpPr>
        <p:spPr/>
        <p:txBody>
          <a:bodyPr/>
          <a:lstStyle/>
          <a:p>
            <a:fld id="{EFDDBACE-0F8F-43FD-98F0-DEE13552DADA}" type="slidenum">
              <a:rPr lang="en-US" noProof="0" smtClean="0"/>
              <a:t>29</a:t>
            </a:fld>
            <a:endParaRPr lang="en-US" noProof="0"/>
          </a:p>
        </p:txBody>
      </p:sp>
    </p:spTree>
    <p:extLst>
      <p:ext uri="{BB962C8B-B14F-4D97-AF65-F5344CB8AC3E}">
        <p14:creationId xmlns:p14="http://schemas.microsoft.com/office/powerpoint/2010/main" val="146688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7C1CB-B930-4994-6BD0-16AC7EC1FC6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C093813-0580-39BA-264F-E5B125CC829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FA21990-98FC-8C25-58E4-66E544A536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a:extLst>
              <a:ext uri="{FF2B5EF4-FFF2-40B4-BE49-F238E27FC236}">
                <a16:creationId xmlns:a16="http://schemas.microsoft.com/office/drawing/2014/main" id="{29E4F3B0-EFC1-6BBC-2FE4-C3AACAE74A33}"/>
              </a:ext>
            </a:extLst>
          </p:cNvPr>
          <p:cNvSpPr>
            <a:spLocks noGrp="1"/>
          </p:cNvSpPr>
          <p:nvPr>
            <p:ph type="sldNum" sz="quarter" idx="5"/>
          </p:nvPr>
        </p:nvSpPr>
        <p:spPr/>
        <p:txBody>
          <a:bodyPr/>
          <a:lstStyle/>
          <a:p>
            <a:fld id="{EFDDBACE-0F8F-43FD-98F0-DEE13552DADA}" type="slidenum">
              <a:rPr lang="en-US" noProof="0" smtClean="0"/>
              <a:t>30</a:t>
            </a:fld>
            <a:endParaRPr lang="en-US" noProof="0"/>
          </a:p>
        </p:txBody>
      </p:sp>
    </p:spTree>
    <p:extLst>
      <p:ext uri="{BB962C8B-B14F-4D97-AF65-F5344CB8AC3E}">
        <p14:creationId xmlns:p14="http://schemas.microsoft.com/office/powerpoint/2010/main" val="136822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90055-7329-DAFF-46F3-604BB794B2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2E7131C-BCAF-B772-A70B-C037FE22BE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D9D7470-0C49-D3E2-D7BF-B55D3D5FE2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a:extLst>
              <a:ext uri="{FF2B5EF4-FFF2-40B4-BE49-F238E27FC236}">
                <a16:creationId xmlns:a16="http://schemas.microsoft.com/office/drawing/2014/main" id="{8E53E9CD-573D-228B-F907-FDE73EB4E908}"/>
              </a:ext>
            </a:extLst>
          </p:cNvPr>
          <p:cNvSpPr>
            <a:spLocks noGrp="1"/>
          </p:cNvSpPr>
          <p:nvPr>
            <p:ph type="sldNum" sz="quarter" idx="5"/>
          </p:nvPr>
        </p:nvSpPr>
        <p:spPr/>
        <p:txBody>
          <a:bodyPr/>
          <a:lstStyle/>
          <a:p>
            <a:fld id="{EFDDBACE-0F8F-43FD-98F0-DEE13552DADA}" type="slidenum">
              <a:rPr lang="en-US" noProof="0" smtClean="0"/>
              <a:t>31</a:t>
            </a:fld>
            <a:endParaRPr lang="en-US" noProof="0"/>
          </a:p>
        </p:txBody>
      </p:sp>
    </p:spTree>
    <p:extLst>
      <p:ext uri="{BB962C8B-B14F-4D97-AF65-F5344CB8AC3E}">
        <p14:creationId xmlns:p14="http://schemas.microsoft.com/office/powerpoint/2010/main" val="877360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55D0A-28F2-706D-E26A-9D70F5176AB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D8E429-79CB-EDA5-F0B1-DAEE28054A0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85631CC-B380-1E77-4CA9-2F5CCBBC85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a:extLst>
              <a:ext uri="{FF2B5EF4-FFF2-40B4-BE49-F238E27FC236}">
                <a16:creationId xmlns:a16="http://schemas.microsoft.com/office/drawing/2014/main" id="{6F78CFEA-4126-F54C-8363-6CEBAE6F3E86}"/>
              </a:ext>
            </a:extLst>
          </p:cNvPr>
          <p:cNvSpPr>
            <a:spLocks noGrp="1"/>
          </p:cNvSpPr>
          <p:nvPr>
            <p:ph type="sldNum" sz="quarter" idx="5"/>
          </p:nvPr>
        </p:nvSpPr>
        <p:spPr/>
        <p:txBody>
          <a:bodyPr/>
          <a:lstStyle/>
          <a:p>
            <a:fld id="{EFDDBACE-0F8F-43FD-98F0-DEE13552DADA}" type="slidenum">
              <a:rPr lang="en-US" noProof="0" smtClean="0"/>
              <a:t>32</a:t>
            </a:fld>
            <a:endParaRPr lang="en-US" noProof="0"/>
          </a:p>
        </p:txBody>
      </p:sp>
    </p:spTree>
    <p:extLst>
      <p:ext uri="{BB962C8B-B14F-4D97-AF65-F5344CB8AC3E}">
        <p14:creationId xmlns:p14="http://schemas.microsoft.com/office/powerpoint/2010/main" val="268478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EDBAB-1F17-6E62-6971-7AB2EBA0D9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B74352B-D471-2ACD-68BF-28B33B30D5C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8BE8AC8-F356-B5FA-660E-5F2EECE831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a:effectLst/>
                <a:latin typeface="Poppins" pitchFamily="2" charset="77"/>
                <a:ea typeface="Poppins" pitchFamily="2" charset="77"/>
              </a:rPr>
              <a:t>Les notifications d’alerte seront transmises par email ou via un outil de messagerie (ex. : Microsoft Outlook, Gmail), garantissant que l’équipe concernée soit immédiatement informée et puisse intervenir rapidement. Les administrateurs seront principalement responsables de la gestion des alertes serveurs, tandis que les anomalies liées aux utilisateurs ou aux performances seront partagées avec l'équipe de développement pour un suivi et une résolution adéquate</a:t>
            </a:r>
            <a:r>
              <a:rPr lang="fr-FR" sz="4000">
                <a:effectLst/>
              </a:rPr>
              <a:t> </a:t>
            </a:r>
            <a:endParaRPr lang="fr-FR"/>
          </a:p>
        </p:txBody>
      </p:sp>
      <p:sp>
        <p:nvSpPr>
          <p:cNvPr id="4" name="Espace réservé du numéro de diapositive 3">
            <a:extLst>
              <a:ext uri="{FF2B5EF4-FFF2-40B4-BE49-F238E27FC236}">
                <a16:creationId xmlns:a16="http://schemas.microsoft.com/office/drawing/2014/main" id="{DB18D17E-60A4-F2D2-95DD-8AC004D40632}"/>
              </a:ext>
            </a:extLst>
          </p:cNvPr>
          <p:cNvSpPr>
            <a:spLocks noGrp="1"/>
          </p:cNvSpPr>
          <p:nvPr>
            <p:ph type="sldNum" sz="quarter" idx="5"/>
          </p:nvPr>
        </p:nvSpPr>
        <p:spPr/>
        <p:txBody>
          <a:bodyPr/>
          <a:lstStyle/>
          <a:p>
            <a:fld id="{EFDDBACE-0F8F-43FD-98F0-DEE13552DADA}" type="slidenum">
              <a:rPr lang="en-US" noProof="0" smtClean="0"/>
              <a:t>36</a:t>
            </a:fld>
            <a:endParaRPr lang="en-US" noProof="0"/>
          </a:p>
        </p:txBody>
      </p:sp>
    </p:spTree>
    <p:extLst>
      <p:ext uri="{BB962C8B-B14F-4D97-AF65-F5344CB8AC3E}">
        <p14:creationId xmlns:p14="http://schemas.microsoft.com/office/powerpoint/2010/main" val="2465824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215" cy="4480560"/>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Tree>
    <p:extLst>
      <p:ext uri="{BB962C8B-B14F-4D97-AF65-F5344CB8AC3E}">
        <p14:creationId xmlns:p14="http://schemas.microsoft.com/office/powerpoint/2010/main" val="3358800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5788EE-4EDA-20FA-8EB9-2F0639E8A2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8" name="Graphic 7">
            <a:extLst>
              <a:ext uri="{FF2B5EF4-FFF2-40B4-BE49-F238E27FC236}">
                <a16:creationId xmlns:a16="http://schemas.microsoft.com/office/drawing/2014/main" id="{9D053CA0-7A9F-FC49-AD3F-F3280344D7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767F6939-7B7E-F49F-8219-DC8CDAC85D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1" name="Graphic 10">
            <a:extLst>
              <a:ext uri="{FF2B5EF4-FFF2-40B4-BE49-F238E27FC236}">
                <a16:creationId xmlns:a16="http://schemas.microsoft.com/office/drawing/2014/main" id="{FACCA700-291A-CD50-0CF3-749300C8D7A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2" name="Graphic 11">
            <a:extLst>
              <a:ext uri="{FF2B5EF4-FFF2-40B4-BE49-F238E27FC236}">
                <a16:creationId xmlns:a16="http://schemas.microsoft.com/office/drawing/2014/main" id="{0EFADD4D-8EF2-3DF8-F5F4-9459752D54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3" name="Graphic 12">
            <a:extLst>
              <a:ext uri="{FF2B5EF4-FFF2-40B4-BE49-F238E27FC236}">
                <a16:creationId xmlns:a16="http://schemas.microsoft.com/office/drawing/2014/main" id="{B5B36F67-81DA-36AC-5D17-0172FF5A70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841248" y="1527048"/>
            <a:ext cx="10479024" cy="4498848"/>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‹N°›</a:t>
            </a:fld>
            <a:endParaRPr lang="en-US"/>
          </a:p>
        </p:txBody>
      </p:sp>
    </p:spTree>
    <p:extLst>
      <p:ext uri="{BB962C8B-B14F-4D97-AF65-F5344CB8AC3E}">
        <p14:creationId xmlns:p14="http://schemas.microsoft.com/office/powerpoint/2010/main" val="316346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ith image 03">
    <p:bg>
      <p:bgPr>
        <a:solidFill>
          <a:schemeClr val="accent6">
            <a:lumMod val="5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092952" y="0"/>
            <a:ext cx="6099048" cy="6876288"/>
          </a:xfrm>
          <a:solidFill>
            <a:schemeClr val="accent6">
              <a:lumMod val="75000"/>
            </a:schemeClr>
          </a:solidFill>
        </p:spPr>
        <p:txBody>
          <a:bodyPr/>
          <a:lstStyle>
            <a:lvl1pPr marL="0" indent="0" algn="l">
              <a:buNone/>
              <a:defRPr>
                <a:solidFill>
                  <a:schemeClr val="bg1"/>
                </a:solidFill>
              </a:defRPr>
            </a:lvl1pPr>
          </a:lstStyle>
          <a:p>
            <a:endParaRPr lang="en-US"/>
          </a:p>
        </p:txBody>
      </p:sp>
      <p:sp>
        <p:nvSpPr>
          <p:cNvPr id="124" name="Title 123">
            <a:extLst>
              <a:ext uri="{FF2B5EF4-FFF2-40B4-BE49-F238E27FC236}">
                <a16:creationId xmlns:a16="http://schemas.microsoft.com/office/drawing/2014/main" id="{5EF8E4BF-2FB4-FFDD-E565-805C476240FE}"/>
              </a:ext>
            </a:extLst>
          </p:cNvPr>
          <p:cNvSpPr>
            <a:spLocks noGrp="1"/>
          </p:cNvSpPr>
          <p:nvPr>
            <p:ph type="title"/>
          </p:nvPr>
        </p:nvSpPr>
        <p:spPr>
          <a:xfrm>
            <a:off x="841244" y="832104"/>
            <a:ext cx="6099048" cy="5219236"/>
          </a:xfrm>
        </p:spPr>
        <p:txBody>
          <a:bodyPr anchor="t"/>
          <a:lstStyle>
            <a:lvl1pPr>
              <a:lnSpc>
                <a:spcPct val="75000"/>
              </a:lnSpc>
              <a:defRPr sz="8000" b="0" spc="0" baseline="0">
                <a:solidFill>
                  <a:schemeClr val="bg1"/>
                </a:solidFill>
                <a:latin typeface="+mn-lt"/>
              </a:defRPr>
            </a:lvl1pPr>
          </a:lstStyle>
          <a:p>
            <a:r>
              <a:rPr lang="en-US"/>
              <a:t>Click to edit Master title style</a:t>
            </a:r>
          </a:p>
        </p:txBody>
      </p:sp>
      <p:sp>
        <p:nvSpPr>
          <p:cNvPr id="123" name="Text Placeholder 122">
            <a:extLst>
              <a:ext uri="{FF2B5EF4-FFF2-40B4-BE49-F238E27FC236}">
                <a16:creationId xmlns:a16="http://schemas.microsoft.com/office/drawing/2014/main" id="{25C59923-6546-AB3B-534C-22113CD9D671}"/>
              </a:ext>
            </a:extLst>
          </p:cNvPr>
          <p:cNvSpPr>
            <a:spLocks noGrp="1"/>
          </p:cNvSpPr>
          <p:nvPr>
            <p:ph type="body" sz="quarter" idx="15"/>
          </p:nvPr>
        </p:nvSpPr>
        <p:spPr>
          <a:xfrm>
            <a:off x="8401353" y="-1"/>
            <a:ext cx="3790650" cy="1155691"/>
          </a:xfrm>
          <a:custGeom>
            <a:avLst/>
            <a:gdLst>
              <a:gd name="connsiteX0" fmla="*/ 2293575 w 3790650"/>
              <a:gd name="connsiteY0" fmla="*/ 0 h 1155691"/>
              <a:gd name="connsiteX1" fmla="*/ 3790650 w 3790650"/>
              <a:gd name="connsiteY1" fmla="*/ 0 h 1155691"/>
              <a:gd name="connsiteX2" fmla="*/ 3790650 w 3790650"/>
              <a:gd name="connsiteY2" fmla="*/ 1098632 h 1155691"/>
              <a:gd name="connsiteX3" fmla="*/ 3775153 w 3790650"/>
              <a:gd name="connsiteY3" fmla="*/ 1104304 h 1155691"/>
              <a:gd name="connsiteX4" fmla="*/ 3435268 w 3790650"/>
              <a:gd name="connsiteY4" fmla="*/ 1155691 h 1155691"/>
              <a:gd name="connsiteX5" fmla="*/ 2292295 w 3790650"/>
              <a:gd name="connsiteY5" fmla="*/ 12701 h 1155691"/>
              <a:gd name="connsiteX6" fmla="*/ 1280 w 3790650"/>
              <a:gd name="connsiteY6" fmla="*/ 0 h 1155691"/>
              <a:gd name="connsiteX7" fmla="*/ 2284665 w 3790650"/>
              <a:gd name="connsiteY7" fmla="*/ 0 h 1155691"/>
              <a:gd name="connsiteX8" fmla="*/ 2285945 w 3790650"/>
              <a:gd name="connsiteY8" fmla="*/ 12701 h 1155691"/>
              <a:gd name="connsiteX9" fmla="*/ 1142973 w 3790650"/>
              <a:gd name="connsiteY9" fmla="*/ 1155691 h 1155691"/>
              <a:gd name="connsiteX10" fmla="*/ 0 w 3790650"/>
              <a:gd name="connsiteY10" fmla="*/ 12701 h 115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0650" h="1155691">
                <a:moveTo>
                  <a:pt x="2293575" y="0"/>
                </a:moveTo>
                <a:lnTo>
                  <a:pt x="3790650" y="0"/>
                </a:lnTo>
                <a:lnTo>
                  <a:pt x="3790650" y="1098632"/>
                </a:lnTo>
                <a:lnTo>
                  <a:pt x="3775153" y="1104304"/>
                </a:lnTo>
                <a:cubicBezTo>
                  <a:pt x="3667783" y="1137700"/>
                  <a:pt x="3553627" y="1155691"/>
                  <a:pt x="3435268" y="1155691"/>
                </a:cubicBezTo>
                <a:cubicBezTo>
                  <a:pt x="2804021" y="1155691"/>
                  <a:pt x="2292295" y="643957"/>
                  <a:pt x="2292295" y="12701"/>
                </a:cubicBezTo>
                <a:close/>
                <a:moveTo>
                  <a:pt x="1280" y="0"/>
                </a:moveTo>
                <a:lnTo>
                  <a:pt x="2284665" y="0"/>
                </a:lnTo>
                <a:lnTo>
                  <a:pt x="2285945" y="12701"/>
                </a:lnTo>
                <a:cubicBezTo>
                  <a:pt x="2285945" y="643957"/>
                  <a:pt x="1774219" y="1155691"/>
                  <a:pt x="1142973" y="1155691"/>
                </a:cubicBezTo>
                <a:cubicBezTo>
                  <a:pt x="511726" y="1155691"/>
                  <a:pt x="0" y="643957"/>
                  <a:pt x="0" y="12701"/>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a:p>
        </p:txBody>
      </p:sp>
      <p:sp>
        <p:nvSpPr>
          <p:cNvPr id="48" name="Text Placeholder 47">
            <a:extLst>
              <a:ext uri="{FF2B5EF4-FFF2-40B4-BE49-F238E27FC236}">
                <a16:creationId xmlns:a16="http://schemas.microsoft.com/office/drawing/2014/main" id="{880C9A0C-95B8-C535-9B78-63FDB782BE10}"/>
              </a:ext>
            </a:extLst>
          </p:cNvPr>
          <p:cNvSpPr>
            <a:spLocks noGrp="1"/>
          </p:cNvSpPr>
          <p:nvPr>
            <p:ph type="body" sz="quarter" idx="12"/>
          </p:nvPr>
        </p:nvSpPr>
        <p:spPr>
          <a:xfrm>
            <a:off x="-3" y="5727700"/>
            <a:ext cx="12192003" cy="1130300"/>
          </a:xfrm>
          <a:custGeom>
            <a:avLst/>
            <a:gdLst>
              <a:gd name="connsiteX0" fmla="*/ 11823828 w 12192003"/>
              <a:gd name="connsiteY0" fmla="*/ 0 h 1130300"/>
              <a:gd name="connsiteX1" fmla="*/ 12163721 w 12192003"/>
              <a:gd name="connsiteY1" fmla="*/ 51387 h 1130300"/>
              <a:gd name="connsiteX2" fmla="*/ 12192003 w 12192003"/>
              <a:gd name="connsiteY2" fmla="*/ 61738 h 1130300"/>
              <a:gd name="connsiteX3" fmla="*/ 12192003 w 12192003"/>
              <a:gd name="connsiteY3" fmla="*/ 1130300 h 1130300"/>
              <a:gd name="connsiteX4" fmla="*/ 10681469 w 12192003"/>
              <a:gd name="connsiteY4" fmla="*/ 1130300 h 1130300"/>
              <a:gd name="connsiteX5" fmla="*/ 10686729 w 12192003"/>
              <a:gd name="connsiteY5" fmla="*/ 1026126 h 1130300"/>
              <a:gd name="connsiteX6" fmla="*/ 11823828 w 12192003"/>
              <a:gd name="connsiteY6" fmla="*/ 0 h 1130300"/>
              <a:gd name="connsiteX7" fmla="*/ 9531478 w 12192003"/>
              <a:gd name="connsiteY7" fmla="*/ 0 h 1130300"/>
              <a:gd name="connsiteX8" fmla="*/ 10668577 w 12192003"/>
              <a:gd name="connsiteY8" fmla="*/ 1026126 h 1130300"/>
              <a:gd name="connsiteX9" fmla="*/ 10673837 w 12192003"/>
              <a:gd name="connsiteY9" fmla="*/ 1130300 h 1130300"/>
              <a:gd name="connsiteX10" fmla="*/ 8389119 w 12192003"/>
              <a:gd name="connsiteY10" fmla="*/ 1130300 h 1130300"/>
              <a:gd name="connsiteX11" fmla="*/ 8394379 w 12192003"/>
              <a:gd name="connsiteY11" fmla="*/ 1026126 h 1130300"/>
              <a:gd name="connsiteX12" fmla="*/ 9531478 w 12192003"/>
              <a:gd name="connsiteY12" fmla="*/ 0 h 1130300"/>
              <a:gd name="connsiteX13" fmla="*/ 7239129 w 12192003"/>
              <a:gd name="connsiteY13" fmla="*/ 0 h 1130300"/>
              <a:gd name="connsiteX14" fmla="*/ 8376227 w 12192003"/>
              <a:gd name="connsiteY14" fmla="*/ 1026126 h 1130300"/>
              <a:gd name="connsiteX15" fmla="*/ 8381487 w 12192003"/>
              <a:gd name="connsiteY15" fmla="*/ 1130300 h 1130300"/>
              <a:gd name="connsiteX16" fmla="*/ 6096769 w 12192003"/>
              <a:gd name="connsiteY16" fmla="*/ 1130300 h 1130300"/>
              <a:gd name="connsiteX17" fmla="*/ 6102029 w 12192003"/>
              <a:gd name="connsiteY17" fmla="*/ 1026126 h 1130300"/>
              <a:gd name="connsiteX18" fmla="*/ 7239129 w 12192003"/>
              <a:gd name="connsiteY18" fmla="*/ 0 h 1130300"/>
              <a:gd name="connsiteX19" fmla="*/ 4946780 w 12192003"/>
              <a:gd name="connsiteY19" fmla="*/ 0 h 1130300"/>
              <a:gd name="connsiteX20" fmla="*/ 6083878 w 12192003"/>
              <a:gd name="connsiteY20" fmla="*/ 1026126 h 1130300"/>
              <a:gd name="connsiteX21" fmla="*/ 6089139 w 12192003"/>
              <a:gd name="connsiteY21" fmla="*/ 1130300 h 1130300"/>
              <a:gd name="connsiteX22" fmla="*/ 3804423 w 12192003"/>
              <a:gd name="connsiteY22" fmla="*/ 1130300 h 1130300"/>
              <a:gd name="connsiteX23" fmla="*/ 3809684 w 12192003"/>
              <a:gd name="connsiteY23" fmla="*/ 1026126 h 1130300"/>
              <a:gd name="connsiteX24" fmla="*/ 4946780 w 12192003"/>
              <a:gd name="connsiteY24" fmla="*/ 0 h 1130300"/>
              <a:gd name="connsiteX25" fmla="*/ 2654431 w 12192003"/>
              <a:gd name="connsiteY25" fmla="*/ 0 h 1130300"/>
              <a:gd name="connsiteX26" fmla="*/ 3791530 w 12192003"/>
              <a:gd name="connsiteY26" fmla="*/ 1026126 h 1130300"/>
              <a:gd name="connsiteX27" fmla="*/ 3796791 w 12192003"/>
              <a:gd name="connsiteY27" fmla="*/ 1130300 h 1130300"/>
              <a:gd name="connsiteX28" fmla="*/ 1512072 w 12192003"/>
              <a:gd name="connsiteY28" fmla="*/ 1130300 h 1130300"/>
              <a:gd name="connsiteX29" fmla="*/ 1517332 w 12192003"/>
              <a:gd name="connsiteY29" fmla="*/ 1026126 h 1130300"/>
              <a:gd name="connsiteX30" fmla="*/ 2654431 w 12192003"/>
              <a:gd name="connsiteY30" fmla="*/ 0 h 1130300"/>
              <a:gd name="connsiteX31" fmla="*/ 362080 w 12192003"/>
              <a:gd name="connsiteY31" fmla="*/ 0 h 1130300"/>
              <a:gd name="connsiteX32" fmla="*/ 1499179 w 12192003"/>
              <a:gd name="connsiteY32" fmla="*/ 1026126 h 1130300"/>
              <a:gd name="connsiteX33" fmla="*/ 1504439 w 12192003"/>
              <a:gd name="connsiteY33" fmla="*/ 1130300 h 1130300"/>
              <a:gd name="connsiteX34" fmla="*/ 0 w 12192003"/>
              <a:gd name="connsiteY34" fmla="*/ 1130300 h 1130300"/>
              <a:gd name="connsiteX35" fmla="*/ 0 w 12192003"/>
              <a:gd name="connsiteY35" fmla="*/ 59507 h 1130300"/>
              <a:gd name="connsiteX36" fmla="*/ 22187 w 12192003"/>
              <a:gd name="connsiteY36" fmla="*/ 51387 h 1130300"/>
              <a:gd name="connsiteX37" fmla="*/ 362080 w 12192003"/>
              <a:gd name="connsiteY37"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3" h="1130300">
                <a:moveTo>
                  <a:pt x="11823828" y="0"/>
                </a:moveTo>
                <a:cubicBezTo>
                  <a:pt x="11942189" y="0"/>
                  <a:pt x="12056349" y="17991"/>
                  <a:pt x="12163721" y="51387"/>
                </a:cubicBezTo>
                <a:lnTo>
                  <a:pt x="12192003" y="61738"/>
                </a:lnTo>
                <a:lnTo>
                  <a:pt x="12192003" y="1130300"/>
                </a:lnTo>
                <a:lnTo>
                  <a:pt x="10681469" y="1130300"/>
                </a:lnTo>
                <a:lnTo>
                  <a:pt x="10686729" y="1026126"/>
                </a:lnTo>
                <a:cubicBezTo>
                  <a:pt x="10745262" y="449767"/>
                  <a:pt x="11232021" y="0"/>
                  <a:pt x="11823828" y="0"/>
                </a:cubicBezTo>
                <a:close/>
                <a:moveTo>
                  <a:pt x="9531478" y="0"/>
                </a:moveTo>
                <a:cubicBezTo>
                  <a:pt x="10123285" y="0"/>
                  <a:pt x="10610044" y="449767"/>
                  <a:pt x="10668577" y="1026126"/>
                </a:cubicBezTo>
                <a:lnTo>
                  <a:pt x="10673837" y="1130300"/>
                </a:lnTo>
                <a:lnTo>
                  <a:pt x="8389119" y="1130300"/>
                </a:lnTo>
                <a:lnTo>
                  <a:pt x="8394379" y="1026126"/>
                </a:lnTo>
                <a:cubicBezTo>
                  <a:pt x="8452912" y="449767"/>
                  <a:pt x="8939671" y="0"/>
                  <a:pt x="9531478" y="0"/>
                </a:cubicBezTo>
                <a:close/>
                <a:moveTo>
                  <a:pt x="7239129" y="0"/>
                </a:moveTo>
                <a:cubicBezTo>
                  <a:pt x="7830936" y="0"/>
                  <a:pt x="8317694" y="449767"/>
                  <a:pt x="8376227" y="1026126"/>
                </a:cubicBezTo>
                <a:lnTo>
                  <a:pt x="8381487" y="1130300"/>
                </a:lnTo>
                <a:lnTo>
                  <a:pt x="6096769" y="1130300"/>
                </a:lnTo>
                <a:lnTo>
                  <a:pt x="6102029" y="1026126"/>
                </a:lnTo>
                <a:cubicBezTo>
                  <a:pt x="6160563" y="449767"/>
                  <a:pt x="6647322" y="0"/>
                  <a:pt x="7239129" y="0"/>
                </a:cubicBezTo>
                <a:close/>
                <a:moveTo>
                  <a:pt x="4946780" y="0"/>
                </a:moveTo>
                <a:cubicBezTo>
                  <a:pt x="5538587" y="0"/>
                  <a:pt x="6025345" y="449767"/>
                  <a:pt x="6083878" y="1026126"/>
                </a:cubicBezTo>
                <a:lnTo>
                  <a:pt x="6089139" y="1130300"/>
                </a:lnTo>
                <a:lnTo>
                  <a:pt x="3804423" y="1130300"/>
                </a:lnTo>
                <a:lnTo>
                  <a:pt x="3809684" y="1026126"/>
                </a:lnTo>
                <a:cubicBezTo>
                  <a:pt x="3868216" y="449767"/>
                  <a:pt x="4354972" y="0"/>
                  <a:pt x="4946780" y="0"/>
                </a:cubicBezTo>
                <a:close/>
                <a:moveTo>
                  <a:pt x="2654431" y="0"/>
                </a:moveTo>
                <a:cubicBezTo>
                  <a:pt x="3246238" y="0"/>
                  <a:pt x="3732997" y="449767"/>
                  <a:pt x="3791530" y="1026126"/>
                </a:cubicBezTo>
                <a:lnTo>
                  <a:pt x="3796791" y="1130300"/>
                </a:lnTo>
                <a:lnTo>
                  <a:pt x="1512072" y="1130300"/>
                </a:lnTo>
                <a:lnTo>
                  <a:pt x="1517332" y="1026126"/>
                </a:lnTo>
                <a:cubicBezTo>
                  <a:pt x="1575865" y="449767"/>
                  <a:pt x="2062624" y="0"/>
                  <a:pt x="2654431" y="0"/>
                </a:cubicBezTo>
                <a:close/>
                <a:moveTo>
                  <a:pt x="362080" y="0"/>
                </a:moveTo>
                <a:cubicBezTo>
                  <a:pt x="953887" y="0"/>
                  <a:pt x="1440646" y="449767"/>
                  <a:pt x="1499179" y="1026126"/>
                </a:cubicBezTo>
                <a:lnTo>
                  <a:pt x="1504439" y="1130300"/>
                </a:lnTo>
                <a:lnTo>
                  <a:pt x="0" y="1130300"/>
                </a:lnTo>
                <a:lnTo>
                  <a:pt x="0" y="59507"/>
                </a:lnTo>
                <a:lnTo>
                  <a:pt x="22187" y="51387"/>
                </a:lnTo>
                <a:cubicBezTo>
                  <a:pt x="129559" y="17991"/>
                  <a:pt x="243719" y="0"/>
                  <a:pt x="362080" y="0"/>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a:p>
        </p:txBody>
      </p:sp>
      <p:sp>
        <p:nvSpPr>
          <p:cNvPr id="62" name="Text Placeholder 61">
            <a:extLst>
              <a:ext uri="{FF2B5EF4-FFF2-40B4-BE49-F238E27FC236}">
                <a16:creationId xmlns:a16="http://schemas.microsoft.com/office/drawing/2014/main" id="{70972619-C968-1257-58C9-0DC661642915}"/>
              </a:ext>
            </a:extLst>
          </p:cNvPr>
          <p:cNvSpPr>
            <a:spLocks noGrp="1"/>
          </p:cNvSpPr>
          <p:nvPr>
            <p:ph type="body" sz="quarter" idx="13"/>
          </p:nvPr>
        </p:nvSpPr>
        <p:spPr>
          <a:xfrm>
            <a:off x="0" y="5724189"/>
            <a:ext cx="1503729" cy="1133811"/>
          </a:xfrm>
          <a:custGeom>
            <a:avLst/>
            <a:gdLst>
              <a:gd name="connsiteX0" fmla="*/ 367995 w 1503729"/>
              <a:gd name="connsiteY0" fmla="*/ 19 h 1133811"/>
              <a:gd name="connsiteX1" fmla="*/ 1481576 w 1503729"/>
              <a:gd name="connsiteY1" fmla="*/ 913359 h 1133811"/>
              <a:gd name="connsiteX2" fmla="*/ 1503729 w 1503729"/>
              <a:gd name="connsiteY2" fmla="*/ 1133811 h 1133811"/>
              <a:gd name="connsiteX3" fmla="*/ 1371482 w 1503729"/>
              <a:gd name="connsiteY3" fmla="*/ 1133811 h 1133811"/>
              <a:gd name="connsiteX4" fmla="*/ 1275407 w 1503729"/>
              <a:gd name="connsiteY4" fmla="*/ 1118667 h 1133811"/>
              <a:gd name="connsiteX5" fmla="*/ 367995 w 1503729"/>
              <a:gd name="connsiteY5" fmla="*/ 19 h 1133811"/>
              <a:gd name="connsiteX6" fmla="*/ 367996 w 1503729"/>
              <a:gd name="connsiteY6" fmla="*/ 0 h 1133811"/>
              <a:gd name="connsiteX7" fmla="*/ 33218 w 1503729"/>
              <a:gd name="connsiteY7" fmla="*/ 808204 h 1133811"/>
              <a:gd name="connsiteX8" fmla="*/ 0 w 1503729"/>
              <a:gd name="connsiteY8" fmla="*/ 838393 h 1133811"/>
              <a:gd name="connsiteX9" fmla="*/ 0 w 1503729"/>
              <a:gd name="connsiteY9" fmla="*/ 61671 h 1133811"/>
              <a:gd name="connsiteX10" fmla="*/ 28102 w 1503729"/>
              <a:gd name="connsiteY10" fmla="*/ 51386 h 1133811"/>
              <a:gd name="connsiteX11" fmla="*/ 367996 w 1503729"/>
              <a:gd name="connsiteY11" fmla="*/ 0 h 113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729" h="1133811">
                <a:moveTo>
                  <a:pt x="367995" y="19"/>
                </a:moveTo>
                <a:cubicBezTo>
                  <a:pt x="917788" y="3008"/>
                  <a:pt x="1375686" y="394157"/>
                  <a:pt x="1481576" y="913359"/>
                </a:cubicBezTo>
                <a:lnTo>
                  <a:pt x="1503729" y="1133811"/>
                </a:lnTo>
                <a:lnTo>
                  <a:pt x="1371482" y="1133811"/>
                </a:lnTo>
                <a:lnTo>
                  <a:pt x="1275407" y="1118667"/>
                </a:lnTo>
                <a:cubicBezTo>
                  <a:pt x="757177" y="1010082"/>
                  <a:pt x="368000" y="550498"/>
                  <a:pt x="367995" y="19"/>
                </a:cubicBezTo>
                <a:close/>
                <a:moveTo>
                  <a:pt x="367996" y="0"/>
                </a:moveTo>
                <a:cubicBezTo>
                  <a:pt x="367996" y="315623"/>
                  <a:pt x="240061" y="601366"/>
                  <a:pt x="33218" y="808204"/>
                </a:cubicBezTo>
                <a:lnTo>
                  <a:pt x="0" y="838393"/>
                </a:lnTo>
                <a:lnTo>
                  <a:pt x="0" y="61671"/>
                </a:lnTo>
                <a:lnTo>
                  <a:pt x="28102" y="51386"/>
                </a:lnTo>
                <a:cubicBezTo>
                  <a:pt x="135475" y="17991"/>
                  <a:pt x="249634" y="0"/>
                  <a:pt x="367996"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a:p>
        </p:txBody>
      </p:sp>
      <p:sp>
        <p:nvSpPr>
          <p:cNvPr id="93" name="Text Placeholder 92">
            <a:extLst>
              <a:ext uri="{FF2B5EF4-FFF2-40B4-BE49-F238E27FC236}">
                <a16:creationId xmlns:a16="http://schemas.microsoft.com/office/drawing/2014/main" id="{0A4A3873-48BC-94DF-6006-FC7F81660A5D}"/>
              </a:ext>
            </a:extLst>
          </p:cNvPr>
          <p:cNvSpPr>
            <a:spLocks noGrp="1"/>
          </p:cNvSpPr>
          <p:nvPr>
            <p:ph type="body" sz="quarter" idx="14"/>
          </p:nvPr>
        </p:nvSpPr>
        <p:spPr>
          <a:xfrm>
            <a:off x="8401353" y="0"/>
            <a:ext cx="3790647" cy="1143002"/>
          </a:xfrm>
          <a:custGeom>
            <a:avLst/>
            <a:gdLst>
              <a:gd name="connsiteX0" fmla="*/ 3790647 w 3790647"/>
              <a:gd name="connsiteY0" fmla="*/ 304585 h 1143002"/>
              <a:gd name="connsiteX1" fmla="*/ 3790647 w 3790647"/>
              <a:gd name="connsiteY1" fmla="*/ 1081329 h 1143002"/>
              <a:gd name="connsiteX2" fmla="*/ 3762543 w 3790647"/>
              <a:gd name="connsiteY2" fmla="*/ 1091615 h 1143002"/>
              <a:gd name="connsiteX3" fmla="*/ 3422649 w 3790647"/>
              <a:gd name="connsiteY3" fmla="*/ 1143002 h 1143002"/>
              <a:gd name="connsiteX4" fmla="*/ 3757427 w 3790647"/>
              <a:gd name="connsiteY4" fmla="*/ 334777 h 1143002"/>
              <a:gd name="connsiteX5" fmla="*/ 2285997 w 3790647"/>
              <a:gd name="connsiteY5" fmla="*/ 17 h 1143002"/>
              <a:gd name="connsiteX6" fmla="*/ 3422650 w 3790647"/>
              <a:gd name="connsiteY6" fmla="*/ 1142983 h 1143002"/>
              <a:gd name="connsiteX7" fmla="*/ 2285997 w 3790647"/>
              <a:gd name="connsiteY7" fmla="*/ 17 h 1143002"/>
              <a:gd name="connsiteX8" fmla="*/ 0 w 3790647"/>
              <a:gd name="connsiteY8" fmla="*/ 17 h 1143002"/>
              <a:gd name="connsiteX9" fmla="*/ 1136650 w 3790647"/>
              <a:gd name="connsiteY9" fmla="*/ 1142983 h 1143002"/>
              <a:gd name="connsiteX10" fmla="*/ 0 w 3790647"/>
              <a:gd name="connsiteY10" fmla="*/ 17 h 1143002"/>
              <a:gd name="connsiteX11" fmla="*/ 2279650 w 3790647"/>
              <a:gd name="connsiteY11" fmla="*/ 0 h 1143002"/>
              <a:gd name="connsiteX12" fmla="*/ 1136650 w 3790647"/>
              <a:gd name="connsiteY12" fmla="*/ 1143002 h 1143002"/>
              <a:gd name="connsiteX13" fmla="*/ 2279650 w 3790647"/>
              <a:gd name="connsiteY13" fmla="*/ 0 h 114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0647" h="1143002">
                <a:moveTo>
                  <a:pt x="3790647" y="304585"/>
                </a:moveTo>
                <a:lnTo>
                  <a:pt x="3790647" y="1081329"/>
                </a:lnTo>
                <a:lnTo>
                  <a:pt x="3762543" y="1091615"/>
                </a:lnTo>
                <a:cubicBezTo>
                  <a:pt x="3655170" y="1125011"/>
                  <a:pt x="3541011" y="1143002"/>
                  <a:pt x="3422649" y="1143002"/>
                </a:cubicBezTo>
                <a:cubicBezTo>
                  <a:pt x="3422649" y="827371"/>
                  <a:pt x="3550584" y="541620"/>
                  <a:pt x="3757427" y="334777"/>
                </a:cubicBezTo>
                <a:close/>
                <a:moveTo>
                  <a:pt x="2285997" y="17"/>
                </a:moveTo>
                <a:cubicBezTo>
                  <a:pt x="2914332" y="3435"/>
                  <a:pt x="3422644" y="513848"/>
                  <a:pt x="3422650" y="1142983"/>
                </a:cubicBezTo>
                <a:cubicBezTo>
                  <a:pt x="2794315" y="1139567"/>
                  <a:pt x="2286006" y="629153"/>
                  <a:pt x="2285997" y="17"/>
                </a:cubicBezTo>
                <a:close/>
                <a:moveTo>
                  <a:pt x="0" y="17"/>
                </a:moveTo>
                <a:cubicBezTo>
                  <a:pt x="628334" y="3435"/>
                  <a:pt x="1136644" y="513848"/>
                  <a:pt x="1136650" y="1142983"/>
                </a:cubicBezTo>
                <a:cubicBezTo>
                  <a:pt x="508316" y="1139567"/>
                  <a:pt x="9" y="629153"/>
                  <a:pt x="0" y="17"/>
                </a:cubicBezTo>
                <a:close/>
                <a:moveTo>
                  <a:pt x="2279650" y="0"/>
                </a:moveTo>
                <a:cubicBezTo>
                  <a:pt x="2279650" y="631263"/>
                  <a:pt x="1767910" y="1143002"/>
                  <a:pt x="1136650" y="1143002"/>
                </a:cubicBezTo>
                <a:cubicBezTo>
                  <a:pt x="1136650" y="511739"/>
                  <a:pt x="1648390" y="0"/>
                  <a:pt x="2279650"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a:p>
        </p:txBody>
      </p:sp>
      <p:pic>
        <p:nvPicPr>
          <p:cNvPr id="120" name="Graphic 119">
            <a:extLst>
              <a:ext uri="{FF2B5EF4-FFF2-40B4-BE49-F238E27FC236}">
                <a16:creationId xmlns:a16="http://schemas.microsoft.com/office/drawing/2014/main" id="{9C01A786-0C1A-6C4A-1466-1AE233D142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908" b="83148"/>
          <a:stretch/>
        </p:blipFill>
        <p:spPr>
          <a:xfrm>
            <a:off x="8401354" y="12700"/>
            <a:ext cx="3790646" cy="1155700"/>
          </a:xfrm>
          <a:prstGeom prst="rect">
            <a:avLst/>
          </a:prstGeom>
        </p:spPr>
      </p:pic>
    </p:spTree>
    <p:extLst>
      <p:ext uri="{BB962C8B-B14F-4D97-AF65-F5344CB8AC3E}">
        <p14:creationId xmlns:p14="http://schemas.microsoft.com/office/powerpoint/2010/main" val="374097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b="1"/>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457200" indent="-457200">
              <a:lnSpc>
                <a:spcPct val="90000"/>
              </a:lnSpc>
              <a:spcBef>
                <a:spcPts val="1000"/>
              </a:spcBef>
              <a:spcAft>
                <a:spcPts val="0"/>
              </a:spcAft>
              <a:buSzPct val="100000"/>
              <a:buFont typeface="+mj-lt"/>
              <a:buAutoNum type="arabicPeriod"/>
              <a:defRPr sz="2000"/>
            </a:lvl1pPr>
            <a:lvl2pPr marL="914400" indent="-457200">
              <a:buSzPct val="100000"/>
              <a:buFont typeface="+mj-lt"/>
              <a:buAutoNum type="alphaLcPeriod"/>
              <a:defRPr sz="2000"/>
            </a:lvl2pPr>
            <a:lvl3pPr marL="1371600" indent="-457200">
              <a:buSzPct val="100000"/>
              <a:buFont typeface="+mj-lt"/>
              <a:buAutoNum type="romanLcPeriod"/>
              <a:defRPr sz="1800"/>
            </a:lvl3pPr>
            <a:lvl4pPr marL="1828800" indent="-457200">
              <a:buSzPct val="100000"/>
              <a:buFont typeface="+mj-lt"/>
              <a:buAutoNum type="arabicParenR"/>
              <a:defRPr sz="1800"/>
            </a:lvl4pPr>
            <a:lvl5pPr marL="2286000" indent="-457200">
              <a:buSzPct val="100000"/>
              <a:buFont typeface="+mj-lt"/>
              <a:buAutoNum type="alphaLcParen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‹N°›</a:t>
            </a:fld>
            <a:endParaRPr lang="en-US"/>
          </a:p>
        </p:txBody>
      </p:sp>
    </p:spTree>
    <p:extLst>
      <p:ext uri="{BB962C8B-B14F-4D97-AF65-F5344CB8AC3E}">
        <p14:creationId xmlns:p14="http://schemas.microsoft.com/office/powerpoint/2010/main" val="228460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3" name="Title 123">
            <a:extLst>
              <a:ext uri="{FF2B5EF4-FFF2-40B4-BE49-F238E27FC236}">
                <a16:creationId xmlns:a16="http://schemas.microsoft.com/office/drawing/2014/main" id="{0B9C7C4B-FC2C-5D51-5679-3D5ED85185DA}"/>
              </a:ext>
            </a:extLst>
          </p:cNvPr>
          <p:cNvSpPr>
            <a:spLocks noGrp="1"/>
          </p:cNvSpPr>
          <p:nvPr>
            <p:ph type="title"/>
          </p:nvPr>
        </p:nvSpPr>
        <p:spPr>
          <a:xfrm>
            <a:off x="841243" y="832104"/>
            <a:ext cx="10479088" cy="2587625"/>
          </a:xfrm>
        </p:spPr>
        <p:txBody>
          <a:bodyPr anchor="t"/>
          <a:lstStyle>
            <a:lvl1pPr>
              <a:lnSpc>
                <a:spcPct val="75000"/>
              </a:lnSpc>
              <a:defRPr sz="8000" b="0" spc="0" baseline="0">
                <a:solidFill>
                  <a:schemeClr val="bg1"/>
                </a:solidFill>
                <a:latin typeface="+mn-lt"/>
              </a:defRPr>
            </a:lvl1pPr>
          </a:lstStyle>
          <a:p>
            <a:r>
              <a:rPr lang="en-US"/>
              <a:t>Click to edit Master title style</a:t>
            </a:r>
          </a:p>
        </p:txBody>
      </p:sp>
      <p:sp>
        <p:nvSpPr>
          <p:cNvPr id="10" name="Text Placeholder 9">
            <a:extLst>
              <a:ext uri="{FF2B5EF4-FFF2-40B4-BE49-F238E27FC236}">
                <a16:creationId xmlns:a16="http://schemas.microsoft.com/office/drawing/2014/main" id="{C79F5B69-7199-E3E6-5554-6CC2207D48E4}"/>
              </a:ext>
            </a:extLst>
          </p:cNvPr>
          <p:cNvSpPr>
            <a:spLocks noGrp="1"/>
          </p:cNvSpPr>
          <p:nvPr>
            <p:ph type="body" sz="quarter" idx="11"/>
          </p:nvPr>
        </p:nvSpPr>
        <p:spPr>
          <a:xfrm>
            <a:off x="841375" y="3705309"/>
            <a:ext cx="10479088" cy="2587625"/>
          </a:xfrm>
        </p:spPr>
        <p:txBody>
          <a:bodyPr/>
          <a:lstStyle>
            <a:lvl1pPr marL="0" indent="0">
              <a:lnSpc>
                <a:spcPct val="130000"/>
              </a:lnSpc>
              <a:spcAft>
                <a:spcPts val="1000"/>
              </a:spcAft>
              <a:buNone/>
              <a:defRPr b="1" i="0" cap="all" spc="300"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43093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1EF8CAB-74EE-F5E0-2A98-D49729C5739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6" name="Graphic 5">
            <a:extLst>
              <a:ext uri="{FF2B5EF4-FFF2-40B4-BE49-F238E27FC236}">
                <a16:creationId xmlns:a16="http://schemas.microsoft.com/office/drawing/2014/main" id="{8783521D-ED5D-D5DB-16FA-CD1B1203DF6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87659"/>
          <a:stretch/>
        </p:blipFill>
        <p:spPr>
          <a:xfrm>
            <a:off x="0" y="5731979"/>
            <a:ext cx="1504645" cy="1146408"/>
          </a:xfrm>
          <a:prstGeom prst="rect">
            <a:avLst/>
          </a:prstGeom>
        </p:spPr>
      </p:pic>
      <p:pic>
        <p:nvPicPr>
          <p:cNvPr id="7" name="Graphic 6">
            <a:extLst>
              <a:ext uri="{FF2B5EF4-FFF2-40B4-BE49-F238E27FC236}">
                <a16:creationId xmlns:a16="http://schemas.microsoft.com/office/drawing/2014/main" id="{9381EED1-F8B1-76DD-2AF9-959C65437F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8" name="Graphic 7">
            <a:extLst>
              <a:ext uri="{FF2B5EF4-FFF2-40B4-BE49-F238E27FC236}">
                <a16:creationId xmlns:a16="http://schemas.microsoft.com/office/drawing/2014/main" id="{1D23ADF4-87AF-5693-9986-341478D502B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9" name="Graphic 8">
            <a:extLst>
              <a:ext uri="{FF2B5EF4-FFF2-40B4-BE49-F238E27FC236}">
                <a16:creationId xmlns:a16="http://schemas.microsoft.com/office/drawing/2014/main" id="{2E5EE104-2241-C262-895C-BCA76913401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4" name="Content Placeholder 12">
            <a:extLst>
              <a:ext uri="{FF2B5EF4-FFF2-40B4-BE49-F238E27FC236}">
                <a16:creationId xmlns:a16="http://schemas.microsoft.com/office/drawing/2014/main" id="{19B7E7AC-A0E6-BE9A-4728-8FE036CF3538}"/>
              </a:ext>
            </a:extLst>
          </p:cNvPr>
          <p:cNvSpPr>
            <a:spLocks noGrp="1"/>
          </p:cNvSpPr>
          <p:nvPr>
            <p:ph sz="quarter" idx="13"/>
          </p:nvPr>
        </p:nvSpPr>
        <p:spPr>
          <a:xfrm>
            <a:off x="841248" y="1536827"/>
            <a:ext cx="6556375" cy="4479925"/>
          </a:xfrm>
        </p:spPr>
        <p:txBody>
          <a:bodyPr>
            <a:normAutofit/>
          </a:bodyPr>
          <a:lstStyle>
            <a:lvl1pPr>
              <a:lnSpc>
                <a:spcPct val="140000"/>
              </a:lnSpc>
              <a:spcAft>
                <a:spcPts val="0"/>
              </a:spcAft>
              <a:defRPr sz="2800"/>
            </a:lvl1pPr>
            <a:lvl2pPr>
              <a:defRPr sz="2800"/>
            </a:lvl2pPr>
            <a:lvl3pPr>
              <a:defRPr sz="2400"/>
            </a:lvl3pPr>
            <a:lvl4pPr>
              <a:defRPr sz="24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‹N°›</a:t>
            </a:fld>
            <a:endParaRPr lang="en-US"/>
          </a:p>
        </p:txBody>
      </p:sp>
    </p:spTree>
    <p:extLst>
      <p:ext uri="{BB962C8B-B14F-4D97-AF65-F5344CB8AC3E}">
        <p14:creationId xmlns:p14="http://schemas.microsoft.com/office/powerpoint/2010/main" val="18956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with image 01">
    <p:bg>
      <p:bgPr>
        <a:solidFill>
          <a:schemeClr val="accent6">
            <a:lumMod val="5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0337A6-0579-B5BC-C526-F7EBDDB8E8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4" name="Graphic 3">
            <a:extLst>
              <a:ext uri="{FF2B5EF4-FFF2-40B4-BE49-F238E27FC236}">
                <a16:creationId xmlns:a16="http://schemas.microsoft.com/office/drawing/2014/main" id="{4166F179-9203-AC2D-A267-E25FA28E97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4BFC5468-5E1B-2FE4-DA95-D0CCC383D3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2" name="Graphic 11">
            <a:extLst>
              <a:ext uri="{FF2B5EF4-FFF2-40B4-BE49-F238E27FC236}">
                <a16:creationId xmlns:a16="http://schemas.microsoft.com/office/drawing/2014/main" id="{617493C4-12E7-500C-5FD5-68370B57A20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3" name="Graphic 12">
            <a:extLst>
              <a:ext uri="{FF2B5EF4-FFF2-40B4-BE49-F238E27FC236}">
                <a16:creationId xmlns:a16="http://schemas.microsoft.com/office/drawing/2014/main" id="{149B5038-6091-D5DF-F2DA-3900885F498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4" name="Graphic 13">
            <a:extLst>
              <a:ext uri="{FF2B5EF4-FFF2-40B4-BE49-F238E27FC236}">
                <a16:creationId xmlns:a16="http://schemas.microsoft.com/office/drawing/2014/main" id="{9442ADAB-F6BA-A55C-036E-C837F95C8F8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111240" y="2231136"/>
            <a:ext cx="6080760" cy="4626864"/>
          </a:xfrm>
          <a:solidFill>
            <a:schemeClr val="accent6">
              <a:lumMod val="50000"/>
            </a:schemeClr>
          </a:solidFill>
        </p:spPr>
        <p:txBody>
          <a:bodyPr/>
          <a:lstStyle>
            <a:lvl1pPr marL="0" indent="0" algn="r">
              <a:buNone/>
              <a:defRPr>
                <a:solidFill>
                  <a:schemeClr val="bg1"/>
                </a:solidFill>
              </a:defRPr>
            </a:lvl1pPr>
          </a:lstStyle>
          <a:p>
            <a:endParaRPr lang="en-US"/>
          </a:p>
        </p:txBody>
      </p:sp>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6931152"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6931152" cy="4480560"/>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Tree>
    <p:extLst>
      <p:ext uri="{BB962C8B-B14F-4D97-AF65-F5344CB8AC3E}">
        <p14:creationId xmlns:p14="http://schemas.microsoft.com/office/powerpoint/2010/main" val="78945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18B122A-848F-E50E-C503-3930933A5C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8908"/>
          <a:stretch/>
        </p:blipFill>
        <p:spPr>
          <a:xfrm>
            <a:off x="8401354" y="0"/>
            <a:ext cx="3790646" cy="6857999"/>
          </a:xfrm>
          <a:prstGeom prst="rect">
            <a:avLst/>
          </a:prstGeom>
        </p:spPr>
      </p:pic>
      <p:pic>
        <p:nvPicPr>
          <p:cNvPr id="12" name="Graphic 11">
            <a:extLst>
              <a:ext uri="{FF2B5EF4-FFF2-40B4-BE49-F238E27FC236}">
                <a16:creationId xmlns:a16="http://schemas.microsoft.com/office/drawing/2014/main" id="{08CD9875-E4AF-D7EA-9F8B-D27F2C3104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13" name="Graphic 12">
            <a:extLst>
              <a:ext uri="{FF2B5EF4-FFF2-40B4-BE49-F238E27FC236}">
                <a16:creationId xmlns:a16="http://schemas.microsoft.com/office/drawing/2014/main" id="{8513E8A3-5E78-5821-6B7B-AF6343ACA7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E256415C-5388-7D35-1C15-8DA4ACDCA1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5" name="Graphic 14">
            <a:extLst>
              <a:ext uri="{FF2B5EF4-FFF2-40B4-BE49-F238E27FC236}">
                <a16:creationId xmlns:a16="http://schemas.microsoft.com/office/drawing/2014/main" id="{8B78E2E7-B83A-F17C-9869-FED59DD512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6556375"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‹N°›</a:t>
            </a:fld>
            <a:endParaRPr lang="en-US"/>
          </a:p>
        </p:txBody>
      </p:sp>
    </p:spTree>
    <p:extLst>
      <p:ext uri="{BB962C8B-B14F-4D97-AF65-F5344CB8AC3E}">
        <p14:creationId xmlns:p14="http://schemas.microsoft.com/office/powerpoint/2010/main" val="75861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02">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321C850-160D-5CD7-B829-ADE752EA7AB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a:stretch/>
        </p:blipFill>
        <p:spPr>
          <a:xfrm>
            <a:off x="6096000" y="0"/>
            <a:ext cx="6096000" cy="6857999"/>
          </a:xfrm>
          <a:prstGeom prst="rect">
            <a:avLst/>
          </a:prstGeom>
        </p:spPr>
      </p:pic>
      <p:pic>
        <p:nvPicPr>
          <p:cNvPr id="6" name="Graphic 5">
            <a:extLst>
              <a:ext uri="{FF2B5EF4-FFF2-40B4-BE49-F238E27FC236}">
                <a16:creationId xmlns:a16="http://schemas.microsoft.com/office/drawing/2014/main" id="{33105707-8D59-D00C-596A-380479D0E0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7" name="Graphic 6">
            <a:extLst>
              <a:ext uri="{FF2B5EF4-FFF2-40B4-BE49-F238E27FC236}">
                <a16:creationId xmlns:a16="http://schemas.microsoft.com/office/drawing/2014/main" id="{3DC4FC4F-BE00-1554-FEBD-DE21F3AB35B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0A310F08-0B34-7E1C-7605-4F81502355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9" name="Graphic 8">
            <a:extLst>
              <a:ext uri="{FF2B5EF4-FFF2-40B4-BE49-F238E27FC236}">
                <a16:creationId xmlns:a16="http://schemas.microsoft.com/office/drawing/2014/main" id="{63371AFC-6FAC-3C10-CCC0-ECE8DB9E997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024" cy="2679192"/>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0" y="4462272"/>
            <a:ext cx="12188952" cy="2395728"/>
          </a:xfrm>
          <a:solidFill>
            <a:schemeClr val="accent6">
              <a:lumMod val="75000"/>
            </a:schemeClr>
          </a:solidFill>
        </p:spPr>
        <p:txBody>
          <a:bodyPr/>
          <a:lstStyle>
            <a:lvl1pPr marL="0" indent="0" algn="ctr">
              <a:buNone/>
              <a:defRPr>
                <a:solidFill>
                  <a:sysClr val="windowText" lastClr="000000"/>
                </a:solidFill>
              </a:defRPr>
            </a:lvl1pPr>
          </a:lstStyle>
          <a:p>
            <a:endParaRPr lang="en-US"/>
          </a:p>
        </p:txBody>
      </p:sp>
    </p:spTree>
    <p:extLst>
      <p:ext uri="{BB962C8B-B14F-4D97-AF65-F5344CB8AC3E}">
        <p14:creationId xmlns:p14="http://schemas.microsoft.com/office/powerpoint/2010/main" val="203980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F0E0D3-11E9-A85D-821D-49C27B06B0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6" name="Graphic 5">
            <a:extLst>
              <a:ext uri="{FF2B5EF4-FFF2-40B4-BE49-F238E27FC236}">
                <a16:creationId xmlns:a16="http://schemas.microsoft.com/office/drawing/2014/main" id="{7433D848-BBB0-8852-CBA7-96FB04BFAD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556"/>
          <a:stretch/>
        </p:blipFill>
        <p:spPr>
          <a:xfrm>
            <a:off x="10687351" y="4584700"/>
            <a:ext cx="1504649" cy="1130300"/>
          </a:xfrm>
          <a:prstGeom prst="rect">
            <a:avLst/>
          </a:prstGeom>
        </p:spPr>
      </p:pic>
      <p:pic>
        <p:nvPicPr>
          <p:cNvPr id="7" name="Graphic 6">
            <a:extLst>
              <a:ext uri="{FF2B5EF4-FFF2-40B4-BE49-F238E27FC236}">
                <a16:creationId xmlns:a16="http://schemas.microsoft.com/office/drawing/2014/main" id="{3A0A5B28-1267-FF8C-DD34-4AE0CE17FD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72FE7896-D379-408C-54BB-757C71F0DEF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9515" r="34180"/>
          <a:stretch/>
        </p:blipFill>
        <p:spPr>
          <a:xfrm>
            <a:off x="10687351" y="1141376"/>
            <a:ext cx="1504649" cy="1154076"/>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7E02B10-F9DF-509C-64D5-91DEB6988175}"/>
              </a:ext>
            </a:extLst>
          </p:cNvPr>
          <p:cNvSpPr>
            <a:spLocks noGrp="1"/>
          </p:cNvSpPr>
          <p:nvPr>
            <p:ph type="body" sz="quarter" idx="15"/>
          </p:nvPr>
        </p:nvSpPr>
        <p:spPr>
          <a:xfrm>
            <a:off x="4791455" y="1536826"/>
            <a:ext cx="5650992" cy="557784"/>
          </a:xfrm>
        </p:spPr>
        <p:txBody>
          <a:bodyPr/>
          <a:lstStyle>
            <a:lvl1pPr marL="0" indent="0">
              <a:lnSpc>
                <a:spcPct val="90000"/>
              </a:lnSpc>
              <a:spcBef>
                <a:spcPts val="1000"/>
              </a:spcBef>
              <a:spcAft>
                <a:spcPts val="0"/>
              </a:spcAft>
              <a:buNone/>
              <a:defRPr sz="2000" b="1" baseline="0">
                <a:solidFill>
                  <a:schemeClr val="tx1"/>
                </a:solidFill>
                <a:latin typeface="+mj-lt"/>
              </a:defRPr>
            </a:lvl1pPr>
          </a:lstStyle>
          <a:p>
            <a:pPr lvl="0"/>
            <a:r>
              <a:rPr lang="en-US"/>
              <a:t>Click to edit Master text styles</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2267712"/>
            <a:ext cx="5650992" cy="3767328"/>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‹N°›</a:t>
            </a:fld>
            <a:endParaRPr lang="en-US"/>
          </a:p>
        </p:txBody>
      </p:sp>
    </p:spTree>
    <p:extLst>
      <p:ext uri="{BB962C8B-B14F-4D97-AF65-F5344CB8AC3E}">
        <p14:creationId xmlns:p14="http://schemas.microsoft.com/office/powerpoint/2010/main" val="9583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E1CF12-4201-C23B-7B9A-02EB4F8A79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396"/>
          <a:stretch/>
        </p:blipFill>
        <p:spPr>
          <a:xfrm>
            <a:off x="0" y="5731980"/>
            <a:ext cx="12192000" cy="1138720"/>
          </a:xfrm>
          <a:prstGeom prst="rect">
            <a:avLst/>
          </a:prstGeom>
        </p:spPr>
      </p:pic>
      <p:pic>
        <p:nvPicPr>
          <p:cNvPr id="12" name="Graphic 11">
            <a:extLst>
              <a:ext uri="{FF2B5EF4-FFF2-40B4-BE49-F238E27FC236}">
                <a16:creationId xmlns:a16="http://schemas.microsoft.com/office/drawing/2014/main" id="{513CE0C7-867A-80BB-9E96-3008375B7E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854" b="83396"/>
          <a:stretch/>
        </p:blipFill>
        <p:spPr>
          <a:xfrm>
            <a:off x="0" y="12700"/>
            <a:ext cx="3797300" cy="1138720"/>
          </a:xfrm>
          <a:prstGeom prst="rect">
            <a:avLst/>
          </a:prstGeom>
        </p:spPr>
      </p:pic>
      <p:pic>
        <p:nvPicPr>
          <p:cNvPr id="13" name="Graphic 12">
            <a:extLst>
              <a:ext uri="{FF2B5EF4-FFF2-40B4-BE49-F238E27FC236}">
                <a16:creationId xmlns:a16="http://schemas.microsoft.com/office/drawing/2014/main" id="{736CB758-B1DB-F2E0-00E7-BF5660C5F25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3598" b="49858"/>
          <a:stretch/>
        </p:blipFill>
        <p:spPr>
          <a:xfrm>
            <a:off x="0" y="9452"/>
            <a:ext cx="1517954" cy="1146248"/>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4764024" y="841248"/>
            <a:ext cx="6556248" cy="557784"/>
          </a:xfrm>
        </p:spPr>
        <p:txBody>
          <a:bodyPr anchor="t"/>
          <a:lstStyle>
            <a:lvl1pPr>
              <a:defRPr sz="2000" cap="all" spc="300" baseline="0"/>
            </a:lvl1pPr>
          </a:lstStyle>
          <a:p>
            <a:r>
              <a:rPr lang="en-US"/>
              <a:t>Click to edit Master title style</a:t>
            </a:r>
          </a:p>
        </p:txBody>
      </p:sp>
      <p:sp>
        <p:nvSpPr>
          <p:cNvPr id="14" name="Picture Placeholder 15">
            <a:extLst>
              <a:ext uri="{FF2B5EF4-FFF2-40B4-BE49-F238E27FC236}">
                <a16:creationId xmlns:a16="http://schemas.microsoft.com/office/drawing/2014/main" id="{A780F1E2-F795-D408-7361-9B32EA12F8E7}"/>
              </a:ext>
            </a:extLst>
          </p:cNvPr>
          <p:cNvSpPr>
            <a:spLocks noGrp="1"/>
          </p:cNvSpPr>
          <p:nvPr>
            <p:ph type="pic" sz="quarter" idx="14"/>
          </p:nvPr>
        </p:nvSpPr>
        <p:spPr>
          <a:xfrm>
            <a:off x="0" y="836676"/>
            <a:ext cx="3785616" cy="5184648"/>
          </a:xfrm>
          <a:solidFill>
            <a:schemeClr val="accent6">
              <a:lumMod val="75000"/>
            </a:schemeClr>
          </a:solidFill>
        </p:spPr>
        <p:txBody>
          <a:bodyPr/>
          <a:lstStyle>
            <a:lvl1pPr marL="0" indent="0" algn="ctr">
              <a:buNone/>
              <a:defRPr>
                <a:solidFill>
                  <a:sysClr val="windowText" lastClr="000000"/>
                </a:solidFill>
              </a:defRPr>
            </a:lvl1pPr>
          </a:lstStyle>
          <a:p>
            <a:endParaRPr lang="en-US"/>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4764023" y="1536827"/>
            <a:ext cx="6556247"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‹N°›</a:t>
            </a:fld>
            <a:endParaRPr lang="en-US"/>
          </a:p>
        </p:txBody>
      </p:sp>
    </p:spTree>
    <p:extLst>
      <p:ext uri="{BB962C8B-B14F-4D97-AF65-F5344CB8AC3E}">
        <p14:creationId xmlns:p14="http://schemas.microsoft.com/office/powerpoint/2010/main" val="408805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‹N°›</a:t>
            </a:fld>
            <a:endParaRPr lang="en-US"/>
          </a:p>
        </p:txBody>
      </p:sp>
    </p:spTree>
    <p:extLst>
      <p:ext uri="{BB962C8B-B14F-4D97-AF65-F5344CB8AC3E}">
        <p14:creationId xmlns:p14="http://schemas.microsoft.com/office/powerpoint/2010/main" val="53274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342900" indent="-342900">
              <a:lnSpc>
                <a:spcPct val="90000"/>
              </a:lnSpc>
              <a:spcAft>
                <a:spcPts val="1800"/>
              </a:spcAft>
              <a:buSzPct val="100000"/>
              <a:buFont typeface="Arial" panose="020B0604020202020204" pitchFamily="34" charset="0"/>
              <a:buChar char="•"/>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27448" y="1536827"/>
            <a:ext cx="6592824"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‹N°›</a:t>
            </a:fld>
            <a:endParaRPr lang="en-US"/>
          </a:p>
        </p:txBody>
      </p:sp>
      <p:pic>
        <p:nvPicPr>
          <p:cNvPr id="5" name="Graphic 4">
            <a:extLst>
              <a:ext uri="{FF2B5EF4-FFF2-40B4-BE49-F238E27FC236}">
                <a16:creationId xmlns:a16="http://schemas.microsoft.com/office/drawing/2014/main" id="{3FD831DA-EDBD-A492-3E6D-6ABBF4438F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b="83148"/>
          <a:stretch/>
        </p:blipFill>
        <p:spPr>
          <a:xfrm>
            <a:off x="10687350" y="12700"/>
            <a:ext cx="1504649" cy="1155700"/>
          </a:xfrm>
          <a:prstGeom prst="rect">
            <a:avLst/>
          </a:prstGeom>
        </p:spPr>
      </p:pic>
      <p:pic>
        <p:nvPicPr>
          <p:cNvPr id="6" name="Graphic 5">
            <a:extLst>
              <a:ext uri="{FF2B5EF4-FFF2-40B4-BE49-F238E27FC236}">
                <a16:creationId xmlns:a16="http://schemas.microsoft.com/office/drawing/2014/main" id="{00071AEB-E268-A464-7197-69FA762C3C5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444"/>
          <a:stretch/>
        </p:blipFill>
        <p:spPr>
          <a:xfrm>
            <a:off x="10687351" y="9452"/>
            <a:ext cx="1504649" cy="1155700"/>
          </a:xfrm>
          <a:prstGeom prst="rect">
            <a:avLst/>
          </a:prstGeom>
        </p:spPr>
      </p:pic>
    </p:spTree>
    <p:extLst>
      <p:ext uri="{BB962C8B-B14F-4D97-AF65-F5344CB8AC3E}">
        <p14:creationId xmlns:p14="http://schemas.microsoft.com/office/powerpoint/2010/main" val="29692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a:t>FOOTER TITLE</a:t>
            </a:r>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0917936" y="6385422"/>
            <a:ext cx="843264" cy="288000"/>
          </a:xfrm>
          <a:prstGeom prst="rect">
            <a:avLst/>
          </a:prstGeom>
          <a:noFill/>
        </p:spPr>
        <p:txBody>
          <a:bodyPr lIns="0" tIns="0" rIns="0" bIns="0" anchor="ctr"/>
          <a:lstStyle>
            <a:lvl1pPr algn="r">
              <a:defRPr lang="en-ZA" sz="1000" b="0" smtClean="0">
                <a:solidFill>
                  <a:sysClr val="windowText" lastClr="000000"/>
                </a:solidFill>
              </a:defRPr>
            </a:lvl1pPr>
          </a:lstStyle>
          <a:p>
            <a:fld id="{B67B645E-C5E5-4727-B977-D372A0AA71D9}" type="slidenum">
              <a:rPr lang="en-US" smtClean="0"/>
              <a:pPr/>
              <a:t>‹N°›</a:t>
            </a:fld>
            <a:endParaRPr lang="en-US"/>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6.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1.pn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6.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20.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3D50B0-02F8-A1E6-8A67-C0B7034A4743}"/>
              </a:ext>
            </a:extLst>
          </p:cNvPr>
          <p:cNvSpPr>
            <a:spLocks noGrp="1"/>
          </p:cNvSpPr>
          <p:nvPr>
            <p:ph type="body" sz="quarter" idx="10"/>
          </p:nvPr>
        </p:nvSpPr>
        <p:spPr>
          <a:xfrm>
            <a:off x="841247" y="1536192"/>
            <a:ext cx="10479215" cy="3099071"/>
          </a:xfrm>
        </p:spPr>
        <p:txBody>
          <a:bodyPr vert="horz" lIns="0" tIns="0" rIns="0" bIns="0" rtlCol="0" anchor="t">
            <a:noAutofit/>
          </a:bodyPr>
          <a:lstStyle/>
          <a:p>
            <a:pPr algn="ctr"/>
            <a:r>
              <a:rPr lang="en-US" sz="6000">
                <a:latin typeface="Arial Narrow"/>
                <a:cs typeface="Arial Narrow" panose="020B0604020202020204" pitchFamily="34" charset="0"/>
              </a:rPr>
              <a:t>Cahier des charges techniques et note de </a:t>
            </a:r>
            <a:r>
              <a:rPr lang="en-US" sz="6000" err="1">
                <a:latin typeface="Arial Narrow"/>
                <a:cs typeface="Arial Narrow" panose="020B0604020202020204" pitchFamily="34" charset="0"/>
              </a:rPr>
              <a:t>cadrage</a:t>
            </a:r>
            <a:endParaRPr lang="en-US" sz="6000">
              <a:latin typeface="Arial Narrow"/>
              <a:cs typeface="Arial Narrow" panose="020B0604020202020204" pitchFamily="34" charset="0"/>
            </a:endParaRPr>
          </a:p>
          <a:p>
            <a:pPr algn="ctr"/>
            <a:r>
              <a:rPr lang="en-US" sz="6000">
                <a:latin typeface="Arial Narrow" panose="020B0604020202020204" pitchFamily="34" charset="0"/>
                <a:cs typeface="Arial Narrow" panose="020B0604020202020204" pitchFamily="34" charset="0"/>
              </a:rPr>
              <a:t>à destination de </a:t>
            </a:r>
          </a:p>
          <a:p>
            <a:pPr algn="ctr"/>
            <a:r>
              <a:rPr lang="en-US" sz="6000">
                <a:latin typeface="Arial Narrow" panose="020B0604020202020204" pitchFamily="34" charset="0"/>
                <a:cs typeface="Arial Narrow" panose="020B0604020202020204" pitchFamily="34" charset="0"/>
              </a:rPr>
              <a:t> DIGICHEESE</a:t>
            </a:r>
          </a:p>
        </p:txBody>
      </p:sp>
      <p:graphicFrame>
        <p:nvGraphicFramePr>
          <p:cNvPr id="5" name="Tableau 4">
            <a:extLst>
              <a:ext uri="{FF2B5EF4-FFF2-40B4-BE49-F238E27FC236}">
                <a16:creationId xmlns:a16="http://schemas.microsoft.com/office/drawing/2014/main" id="{A7653C96-B1A2-CA95-3F30-9C86CF53CA50}"/>
              </a:ext>
            </a:extLst>
          </p:cNvPr>
          <p:cNvGraphicFramePr>
            <a:graphicFrameLocks noGrp="1"/>
          </p:cNvGraphicFramePr>
          <p:nvPr/>
        </p:nvGraphicFramePr>
        <p:xfrm>
          <a:off x="1068959" y="4910328"/>
          <a:ext cx="9925106" cy="975360"/>
        </p:xfrm>
        <a:graphic>
          <a:graphicData uri="http://schemas.openxmlformats.org/drawingml/2006/table">
            <a:tbl>
              <a:tblPr/>
              <a:tblGrid>
                <a:gridCol w="9925106">
                  <a:extLst>
                    <a:ext uri="{9D8B030D-6E8A-4147-A177-3AD203B41FA5}">
                      <a16:colId xmlns:a16="http://schemas.microsoft.com/office/drawing/2014/main" val="2113675560"/>
                    </a:ext>
                  </a:extLst>
                </a:gridCol>
              </a:tblGrid>
              <a:tr h="0">
                <a:tc>
                  <a:txBody>
                    <a:bodyPr/>
                    <a:lstStyle/>
                    <a:p>
                      <a:pPr algn="ctr"/>
                      <a:r>
                        <a:rPr lang="fr-FR" sz="1600" b="0" i="0">
                          <a:solidFill>
                            <a:schemeClr val="bg1"/>
                          </a:solidFill>
                          <a:effectLst/>
                          <a:latin typeface="Arial Narrow" panose="020B0604020202020204" pitchFamily="34" charset="0"/>
                          <a:cs typeface="Arial Narrow" panose="020B0604020202020204" pitchFamily="34" charset="0"/>
                        </a:rPr>
                        <a:t> Blocs de compétences: </a:t>
                      </a:r>
                    </a:p>
                    <a:p>
                      <a:pPr algn="ctr"/>
                      <a:r>
                        <a:rPr lang="fr-FR" sz="1600" b="0" i="0">
                          <a:solidFill>
                            <a:schemeClr val="bg1"/>
                          </a:solidFill>
                          <a:effectLst/>
                          <a:latin typeface="Arial Narrow" panose="020B0604020202020204" pitchFamily="34" charset="0"/>
                          <a:cs typeface="Arial Narrow" panose="020B0604020202020204" pitchFamily="34" charset="0"/>
                        </a:rPr>
                        <a:t>Bloc 3&amp;4: Élaboration du cahier des </a:t>
                      </a:r>
                    </a:p>
                    <a:p>
                      <a:pPr algn="ctr"/>
                      <a:r>
                        <a:rPr lang="fr-FR" sz="1600" b="0" i="0">
                          <a:solidFill>
                            <a:schemeClr val="bg1"/>
                          </a:solidFill>
                          <a:effectLst/>
                          <a:latin typeface="Arial Narrow" panose="020B0604020202020204" pitchFamily="34" charset="0"/>
                          <a:cs typeface="Arial Narrow" panose="020B0604020202020204" pitchFamily="34" charset="0"/>
                        </a:rPr>
                        <a:t>Charges techniques et d’une note de cadrage. </a:t>
                      </a:r>
                    </a:p>
                    <a:p>
                      <a:pPr algn="ctr"/>
                      <a:r>
                        <a:rPr lang="fr-FR" sz="1600" b="0" i="0">
                          <a:solidFill>
                            <a:schemeClr val="bg1"/>
                          </a:solidFill>
                          <a:effectLst/>
                          <a:latin typeface="Arial Narrow" panose="020B0604020202020204" pitchFamily="34" charset="0"/>
                          <a:cs typeface="Arial Narrow" panose="020B0604020202020204" pitchFamily="34" charset="0"/>
                        </a:rPr>
                        <a:t>Bloc 5 : Projet : Pilotage et management des équipes projet </a:t>
                      </a:r>
                    </a:p>
                  </a:txBody>
                  <a:tcPr marL="47625" marR="47625" marT="0" marB="0">
                    <a:lnL>
                      <a:noFill/>
                    </a:lnL>
                    <a:lnR>
                      <a:noFill/>
                    </a:lnR>
                    <a:lnT>
                      <a:noFill/>
                    </a:lnT>
                    <a:lnB>
                      <a:noFill/>
                    </a:lnB>
                    <a:noFill/>
                  </a:tcPr>
                </a:tc>
                <a:extLst>
                  <a:ext uri="{0D108BD9-81ED-4DB2-BD59-A6C34878D82A}">
                    <a16:rowId xmlns:a16="http://schemas.microsoft.com/office/drawing/2014/main" val="1259426059"/>
                  </a:ext>
                </a:extLst>
              </a:tr>
            </a:tbl>
          </a:graphicData>
        </a:graphic>
      </p:graphicFrame>
      <p:sp>
        <p:nvSpPr>
          <p:cNvPr id="6" name="Rectangle 3">
            <a:extLst>
              <a:ext uri="{FF2B5EF4-FFF2-40B4-BE49-F238E27FC236}">
                <a16:creationId xmlns:a16="http://schemas.microsoft.com/office/drawing/2014/main" id="{426410C2-E955-1768-CF6D-6F2F707107E7}"/>
              </a:ext>
            </a:extLst>
          </p:cNvPr>
          <p:cNvSpPr>
            <a:spLocks noChangeArrowheads="1"/>
          </p:cNvSpPr>
          <p:nvPr/>
        </p:nvSpPr>
        <p:spPr bwMode="auto">
          <a:xfrm>
            <a:off x="431006" y="41780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9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7" name="Image 6">
            <a:extLst>
              <a:ext uri="{FF2B5EF4-FFF2-40B4-BE49-F238E27FC236}">
                <a16:creationId xmlns:a16="http://schemas.microsoft.com/office/drawing/2014/main" id="{F5ACDA41-FACA-C651-A7B8-68AFD9428D5C}"/>
              </a:ext>
            </a:extLst>
          </p:cNvPr>
          <p:cNvPicPr>
            <a:picLocks noChangeAspect="1"/>
          </p:cNvPicPr>
          <p:nvPr/>
        </p:nvPicPr>
        <p:blipFill>
          <a:blip r:embed="rId2"/>
          <a:stretch>
            <a:fillRect/>
          </a:stretch>
        </p:blipFill>
        <p:spPr>
          <a:xfrm>
            <a:off x="10375161" y="64214"/>
            <a:ext cx="1703276" cy="1019884"/>
          </a:xfrm>
          <a:prstGeom prst="rect">
            <a:avLst/>
          </a:prstGeom>
        </p:spPr>
      </p:pic>
      <p:pic>
        <p:nvPicPr>
          <p:cNvPr id="2" name="Image 1" descr="Une image contenant texte, Police, capture d’écran, logo&#10;&#10;Description générée automatiquement">
            <a:extLst>
              <a:ext uri="{FF2B5EF4-FFF2-40B4-BE49-F238E27FC236}">
                <a16:creationId xmlns:a16="http://schemas.microsoft.com/office/drawing/2014/main" id="{70F2BFDD-83D6-973A-DFE8-3F103EC5D107}"/>
              </a:ext>
            </a:extLst>
          </p:cNvPr>
          <p:cNvPicPr>
            <a:picLocks noChangeAspect="1"/>
          </p:cNvPicPr>
          <p:nvPr/>
        </p:nvPicPr>
        <p:blipFill>
          <a:blip r:embed="rId3"/>
          <a:stretch>
            <a:fillRect/>
          </a:stretch>
        </p:blipFill>
        <p:spPr>
          <a:xfrm>
            <a:off x="45373" y="65531"/>
            <a:ext cx="1704975" cy="619125"/>
          </a:xfrm>
          <a:prstGeom prst="rect">
            <a:avLst/>
          </a:prstGeom>
        </p:spPr>
      </p:pic>
    </p:spTree>
    <p:extLst>
      <p:ext uri="{BB962C8B-B14F-4D97-AF65-F5344CB8AC3E}">
        <p14:creationId xmlns:p14="http://schemas.microsoft.com/office/powerpoint/2010/main" val="3126807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B20A-89F5-0E83-2FBB-597A9E581103}"/>
              </a:ext>
            </a:extLst>
          </p:cNvPr>
          <p:cNvSpPr>
            <a:spLocks noGrp="1"/>
          </p:cNvSpPr>
          <p:nvPr>
            <p:ph type="title"/>
          </p:nvPr>
        </p:nvSpPr>
        <p:spPr>
          <a:xfrm>
            <a:off x="855625" y="113993"/>
            <a:ext cx="10479024" cy="557784"/>
          </a:xfrm>
        </p:spPr>
        <p:txBody>
          <a:bodyPr/>
          <a:lstStyle/>
          <a:p>
            <a:pPr marL="457200" indent="-457200" algn="ctr">
              <a:buAutoNum type="alphaUcPeriod"/>
            </a:pPr>
            <a:r>
              <a:rPr lang="en-US">
                <a:solidFill>
                  <a:srgbClr val="262626"/>
                </a:solidFill>
                <a:latin typeface="Aptos"/>
                <a:cs typeface="Calibri Light"/>
              </a:rPr>
              <a:t>Les </a:t>
            </a:r>
            <a:r>
              <a:rPr lang="en-US" err="1">
                <a:solidFill>
                  <a:srgbClr val="262626"/>
                </a:solidFill>
                <a:latin typeface="Aptos"/>
                <a:cs typeface="Calibri Light"/>
              </a:rPr>
              <a:t>Objectifs</a:t>
            </a:r>
            <a:r>
              <a:rPr lang="en-US">
                <a:solidFill>
                  <a:srgbClr val="262626"/>
                </a:solidFill>
                <a:latin typeface="Aptos"/>
                <a:cs typeface="Calibri Light"/>
              </a:rPr>
              <a:t> du </a:t>
            </a:r>
            <a:r>
              <a:rPr lang="en-US" err="1">
                <a:solidFill>
                  <a:srgbClr val="262626"/>
                </a:solidFill>
                <a:latin typeface="Aptos"/>
                <a:cs typeface="Calibri Light"/>
              </a:rPr>
              <a:t>Projet</a:t>
            </a:r>
            <a:endParaRPr lang="fr-FR" err="1"/>
          </a:p>
        </p:txBody>
      </p:sp>
      <p:sp>
        <p:nvSpPr>
          <p:cNvPr id="6" name="Content Placeholder 5">
            <a:extLst>
              <a:ext uri="{FF2B5EF4-FFF2-40B4-BE49-F238E27FC236}">
                <a16:creationId xmlns:a16="http://schemas.microsoft.com/office/drawing/2014/main" id="{A26A441D-413E-D018-529D-98666ABE6AAC}"/>
              </a:ext>
            </a:extLst>
          </p:cNvPr>
          <p:cNvSpPr>
            <a:spLocks noGrp="1"/>
          </p:cNvSpPr>
          <p:nvPr>
            <p:ph sz="quarter" idx="14"/>
          </p:nvPr>
        </p:nvSpPr>
        <p:spPr>
          <a:xfrm>
            <a:off x="477769" y="1188655"/>
            <a:ext cx="7333142" cy="4480560"/>
          </a:xfrm>
        </p:spPr>
        <p:txBody>
          <a:bodyPr vert="horz" lIns="0" tIns="0" rIns="0" bIns="0" rtlCol="0" anchor="t">
            <a:noAutofit/>
          </a:bodyPr>
          <a:lstStyle/>
          <a:p>
            <a:r>
              <a:rPr lang="en-US" sz="1900" b="1" err="1">
                <a:latin typeface="Aptos Light"/>
                <a:cs typeface="Calibri"/>
              </a:rPr>
              <a:t>Modélisation</a:t>
            </a:r>
            <a:r>
              <a:rPr lang="en-US" sz="1900" b="1">
                <a:latin typeface="Aptos Light"/>
                <a:cs typeface="Calibri"/>
              </a:rPr>
              <a:t> </a:t>
            </a:r>
            <a:r>
              <a:rPr lang="en-US" sz="1900" b="1" err="1">
                <a:latin typeface="Aptos Light"/>
                <a:cs typeface="Calibri"/>
              </a:rPr>
              <a:t>Fonctionelle</a:t>
            </a:r>
            <a:r>
              <a:rPr lang="en-US" sz="1900" b="1">
                <a:latin typeface="Aptos Light"/>
                <a:cs typeface="Calibri"/>
              </a:rPr>
              <a:t> des </a:t>
            </a:r>
            <a:r>
              <a:rPr lang="en-US" sz="1900" b="1" err="1">
                <a:latin typeface="Aptos Light"/>
                <a:cs typeface="Calibri"/>
              </a:rPr>
              <a:t>besoins</a:t>
            </a:r>
            <a:r>
              <a:rPr lang="en-US" sz="1900">
                <a:latin typeface="Aptos Light"/>
                <a:cs typeface="Calibri"/>
              </a:rPr>
              <a:t> : </a:t>
            </a:r>
            <a:r>
              <a:rPr lang="en-US" sz="1900" err="1">
                <a:latin typeface="Aptos Light"/>
                <a:cs typeface="Calibri"/>
              </a:rPr>
              <a:t>Diagrammes</a:t>
            </a:r>
            <a:r>
              <a:rPr lang="en-US" sz="1900">
                <a:latin typeface="Aptos Light"/>
                <a:cs typeface="Calibri"/>
              </a:rPr>
              <a:t> UML</a:t>
            </a:r>
            <a:endParaRPr lang="fr-FR" sz="1900">
              <a:latin typeface="Aptos Light"/>
            </a:endParaRPr>
          </a:p>
          <a:p>
            <a:endParaRPr lang="en-US" sz="1900">
              <a:solidFill>
                <a:srgbClr val="000000"/>
              </a:solidFill>
              <a:latin typeface="Aptos Light"/>
              <a:cs typeface="Calibri"/>
            </a:endParaRPr>
          </a:p>
          <a:p>
            <a:r>
              <a:rPr lang="en-US" sz="1900" b="1">
                <a:latin typeface="Aptos Light"/>
                <a:cs typeface="Calibri"/>
              </a:rPr>
              <a:t>Développement </a:t>
            </a:r>
            <a:r>
              <a:rPr lang="en-US" sz="1900" b="1" err="1">
                <a:latin typeface="Aptos Light"/>
                <a:cs typeface="Calibri"/>
              </a:rPr>
              <a:t>BackEnd</a:t>
            </a:r>
            <a:r>
              <a:rPr lang="en-US" sz="1900" b="1">
                <a:latin typeface="Aptos Light"/>
                <a:cs typeface="Calibri"/>
              </a:rPr>
              <a:t> et API</a:t>
            </a:r>
          </a:p>
          <a:p>
            <a:pPr lvl="1">
              <a:buFont typeface="Courier New"/>
              <a:buChar char="o"/>
            </a:pPr>
            <a:r>
              <a:rPr lang="en-US" sz="1900">
                <a:latin typeface="Aptos Light"/>
                <a:cs typeface="Calibri"/>
              </a:rPr>
              <a:t>Gestion des Clients</a:t>
            </a:r>
            <a:endParaRPr lang="en-US" sz="1900">
              <a:latin typeface="Aptos Light"/>
            </a:endParaRPr>
          </a:p>
          <a:p>
            <a:pPr lvl="1">
              <a:buFont typeface="Courier New"/>
              <a:buChar char="o"/>
            </a:pPr>
            <a:r>
              <a:rPr lang="en-US" sz="1900">
                <a:latin typeface="Aptos Light"/>
                <a:cs typeface="Calibri"/>
              </a:rPr>
              <a:t>Gestion des </a:t>
            </a:r>
            <a:r>
              <a:rPr lang="en-US" sz="1900" err="1">
                <a:latin typeface="Aptos Light"/>
                <a:cs typeface="Calibri"/>
              </a:rPr>
              <a:t>Commandes</a:t>
            </a:r>
            <a:endParaRPr lang="en-US" sz="1900">
              <a:latin typeface="Aptos Light"/>
            </a:endParaRPr>
          </a:p>
          <a:p>
            <a:pPr lvl="1">
              <a:buFont typeface="Courier New"/>
              <a:buChar char="o"/>
            </a:pPr>
            <a:r>
              <a:rPr lang="en-US" sz="1900">
                <a:latin typeface="Aptos Light"/>
                <a:cs typeface="Calibri"/>
              </a:rPr>
              <a:t>Gestion des Colis</a:t>
            </a:r>
            <a:endParaRPr lang="en-US" sz="1900">
              <a:latin typeface="Aptos Light"/>
            </a:endParaRPr>
          </a:p>
          <a:p>
            <a:pPr lvl="1">
              <a:buFont typeface="Courier New"/>
              <a:buChar char="o"/>
            </a:pPr>
            <a:r>
              <a:rPr lang="en-US" sz="1900">
                <a:latin typeface="Aptos Light"/>
                <a:cs typeface="Calibri"/>
              </a:rPr>
              <a:t>Gestion des Stocks</a:t>
            </a:r>
            <a:endParaRPr lang="en-US" sz="1900">
              <a:latin typeface="Aptos Light"/>
            </a:endParaRPr>
          </a:p>
          <a:p>
            <a:pPr lvl="1">
              <a:buFont typeface="Courier New"/>
              <a:buChar char="o"/>
            </a:pPr>
            <a:r>
              <a:rPr lang="en-US" sz="1900">
                <a:latin typeface="Aptos Light"/>
                <a:cs typeface="Calibri"/>
              </a:rPr>
              <a:t>Gestion des </a:t>
            </a:r>
            <a:r>
              <a:rPr lang="en-US" sz="1900" err="1">
                <a:latin typeface="Aptos Light"/>
                <a:cs typeface="Calibri"/>
              </a:rPr>
              <a:t>Utilisateurs</a:t>
            </a:r>
            <a:endParaRPr lang="en-US" sz="1900">
              <a:latin typeface="Aptos Light"/>
            </a:endParaRPr>
          </a:p>
          <a:p>
            <a:endParaRPr lang="en-US" sz="1900">
              <a:solidFill>
                <a:srgbClr val="000000"/>
              </a:solidFill>
              <a:latin typeface="Aptos Light"/>
              <a:cs typeface="Calibri"/>
            </a:endParaRPr>
          </a:p>
          <a:p>
            <a:r>
              <a:rPr lang="en-US" sz="1900" b="1">
                <a:latin typeface="Aptos Light"/>
                <a:cs typeface="Calibri"/>
              </a:rPr>
              <a:t>Conception du </a:t>
            </a:r>
            <a:r>
              <a:rPr lang="en-US" sz="1900" b="1" err="1">
                <a:latin typeface="Aptos Light"/>
                <a:cs typeface="Calibri"/>
              </a:rPr>
              <a:t>FrontEnd</a:t>
            </a:r>
            <a:r>
              <a:rPr lang="en-US" sz="1900">
                <a:latin typeface="Aptos Light"/>
                <a:cs typeface="Calibri"/>
              </a:rPr>
              <a:t> : </a:t>
            </a:r>
            <a:r>
              <a:rPr lang="en-US" sz="1900" err="1">
                <a:latin typeface="Aptos Light"/>
                <a:cs typeface="Calibri"/>
              </a:rPr>
              <a:t>Optimisation</a:t>
            </a:r>
            <a:r>
              <a:rPr lang="en-US" sz="1900">
                <a:latin typeface="Aptos Light"/>
                <a:cs typeface="Calibri"/>
              </a:rPr>
              <a:t> de </a:t>
            </a:r>
            <a:r>
              <a:rPr lang="en-US" sz="1900" err="1">
                <a:latin typeface="Aptos Light"/>
                <a:cs typeface="Calibri"/>
              </a:rPr>
              <a:t>l’expérience</a:t>
            </a:r>
            <a:r>
              <a:rPr lang="en-US" sz="1900">
                <a:latin typeface="Aptos Light"/>
                <a:cs typeface="Calibri"/>
              </a:rPr>
              <a:t> </a:t>
            </a:r>
            <a:r>
              <a:rPr lang="en-US" sz="1900" err="1">
                <a:latin typeface="Aptos Light"/>
                <a:cs typeface="Calibri"/>
              </a:rPr>
              <a:t>utilisateur</a:t>
            </a:r>
            <a:endParaRPr lang="en-US" sz="1900">
              <a:latin typeface="Aptos Light"/>
            </a:endParaRPr>
          </a:p>
          <a:p>
            <a:endParaRPr lang="en-US" sz="1900">
              <a:solidFill>
                <a:srgbClr val="000000"/>
              </a:solidFill>
              <a:latin typeface="Aptos Light"/>
              <a:cs typeface="Calibri"/>
            </a:endParaRPr>
          </a:p>
          <a:p>
            <a:r>
              <a:rPr lang="en-US" sz="1900" b="1" err="1">
                <a:latin typeface="Aptos Light"/>
                <a:cs typeface="Calibri"/>
              </a:rPr>
              <a:t>Déploiement</a:t>
            </a:r>
            <a:r>
              <a:rPr lang="en-US" sz="1900" b="1">
                <a:latin typeface="Aptos Light"/>
                <a:cs typeface="Calibri"/>
              </a:rPr>
              <a:t> sur site</a:t>
            </a:r>
            <a:endParaRPr lang="en-US" sz="1900" b="1">
              <a:latin typeface="Aptos Light"/>
            </a:endParaRPr>
          </a:p>
        </p:txBody>
      </p:sp>
      <p:sp>
        <p:nvSpPr>
          <p:cNvPr id="4" name="Slide Number Placeholder 3">
            <a:extLst>
              <a:ext uri="{FF2B5EF4-FFF2-40B4-BE49-F238E27FC236}">
                <a16:creationId xmlns:a16="http://schemas.microsoft.com/office/drawing/2014/main" id="{527AE480-D58D-8A4F-D9AD-3E0956702A4C}"/>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10</a:t>
            </a:fld>
            <a:r>
              <a:rPr lang="en-US"/>
              <a:t>/34</a:t>
            </a:r>
          </a:p>
        </p:txBody>
      </p:sp>
      <p:pic>
        <p:nvPicPr>
          <p:cNvPr id="8" name="Image 7" descr="Une image contenant Graphique, texte, graphisme, Police&#10;&#10;Description générée automatiquement">
            <a:extLst>
              <a:ext uri="{FF2B5EF4-FFF2-40B4-BE49-F238E27FC236}">
                <a16:creationId xmlns:a16="http://schemas.microsoft.com/office/drawing/2014/main" id="{15CABF22-CA13-6417-94CA-C9EEA729ADF1}"/>
              </a:ext>
            </a:extLst>
          </p:cNvPr>
          <p:cNvPicPr>
            <a:picLocks noChangeAspect="1"/>
          </p:cNvPicPr>
          <p:nvPr/>
        </p:nvPicPr>
        <p:blipFill>
          <a:blip r:embed="rId2"/>
          <a:stretch>
            <a:fillRect/>
          </a:stretch>
        </p:blipFill>
        <p:spPr>
          <a:xfrm>
            <a:off x="10384553" y="109894"/>
            <a:ext cx="1703276" cy="1019884"/>
          </a:xfrm>
          <a:prstGeom prst="rect">
            <a:avLst/>
          </a:prstGeom>
        </p:spPr>
      </p:pic>
      <p:pic>
        <p:nvPicPr>
          <p:cNvPr id="10" name="Image 9" descr="Une image contenant texte, Police, capture d’écran, logo&#10;&#10;Description générée automatiquement">
            <a:extLst>
              <a:ext uri="{FF2B5EF4-FFF2-40B4-BE49-F238E27FC236}">
                <a16:creationId xmlns:a16="http://schemas.microsoft.com/office/drawing/2014/main" id="{24790449-6F74-BBC7-51C9-ABF69DEAECBB}"/>
              </a:ext>
            </a:extLst>
          </p:cNvPr>
          <p:cNvPicPr>
            <a:picLocks noChangeAspect="1"/>
          </p:cNvPicPr>
          <p:nvPr/>
        </p:nvPicPr>
        <p:blipFill>
          <a:blip r:embed="rId3"/>
          <a:stretch>
            <a:fillRect/>
          </a:stretch>
        </p:blipFill>
        <p:spPr>
          <a:xfrm>
            <a:off x="107158" y="63559"/>
            <a:ext cx="1701209" cy="609682"/>
          </a:xfrm>
          <a:prstGeom prst="rect">
            <a:avLst/>
          </a:prstGeom>
        </p:spPr>
      </p:pic>
    </p:spTree>
    <p:extLst>
      <p:ext uri="{BB962C8B-B14F-4D97-AF65-F5344CB8AC3E}">
        <p14:creationId xmlns:p14="http://schemas.microsoft.com/office/powerpoint/2010/main" val="2052422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B20A-89F5-0E83-2FBB-597A9E581103}"/>
              </a:ext>
            </a:extLst>
          </p:cNvPr>
          <p:cNvSpPr>
            <a:spLocks noGrp="1"/>
          </p:cNvSpPr>
          <p:nvPr>
            <p:ph type="title"/>
          </p:nvPr>
        </p:nvSpPr>
        <p:spPr>
          <a:xfrm>
            <a:off x="760375" y="202893"/>
            <a:ext cx="10479024" cy="557784"/>
          </a:xfrm>
        </p:spPr>
        <p:txBody>
          <a:bodyPr/>
          <a:lstStyle/>
          <a:p>
            <a:pPr algn="ctr"/>
            <a:r>
              <a:rPr lang="en-US">
                <a:solidFill>
                  <a:srgbClr val="262626"/>
                </a:solidFill>
                <a:latin typeface="Aptos"/>
                <a:cs typeface="Calibri Light"/>
              </a:rPr>
              <a:t>B. Les </a:t>
            </a:r>
            <a:r>
              <a:rPr lang="en-US" err="1">
                <a:solidFill>
                  <a:srgbClr val="262626"/>
                </a:solidFill>
                <a:latin typeface="Aptos"/>
                <a:cs typeface="Calibri Light"/>
              </a:rPr>
              <a:t>Éxigences</a:t>
            </a:r>
            <a:r>
              <a:rPr lang="en-US">
                <a:solidFill>
                  <a:srgbClr val="262626"/>
                </a:solidFill>
                <a:latin typeface="Aptos"/>
                <a:cs typeface="Calibri Light"/>
              </a:rPr>
              <a:t> Techniques</a:t>
            </a:r>
            <a:endParaRPr lang="en-US">
              <a:cs typeface="Calibri Light"/>
            </a:endParaRPr>
          </a:p>
        </p:txBody>
      </p:sp>
      <p:sp>
        <p:nvSpPr>
          <p:cNvPr id="6" name="Content Placeholder 5">
            <a:extLst>
              <a:ext uri="{FF2B5EF4-FFF2-40B4-BE49-F238E27FC236}">
                <a16:creationId xmlns:a16="http://schemas.microsoft.com/office/drawing/2014/main" id="{A26A441D-413E-D018-529D-98666ABE6AAC}"/>
              </a:ext>
            </a:extLst>
          </p:cNvPr>
          <p:cNvSpPr>
            <a:spLocks noGrp="1"/>
          </p:cNvSpPr>
          <p:nvPr>
            <p:ph sz="quarter" idx="14"/>
          </p:nvPr>
        </p:nvSpPr>
        <p:spPr>
          <a:xfrm>
            <a:off x="452369" y="1163255"/>
            <a:ext cx="10520842" cy="4505960"/>
          </a:xfrm>
        </p:spPr>
        <p:txBody>
          <a:bodyPr vert="horz" lIns="0" tIns="0" rIns="0" bIns="0" rtlCol="0" anchor="t">
            <a:noAutofit/>
          </a:bodyPr>
          <a:lstStyle/>
          <a:p>
            <a:r>
              <a:rPr lang="en-US" sz="1900" b="1" err="1">
                <a:latin typeface="Aptos Light"/>
                <a:cs typeface="Calibri"/>
              </a:rPr>
              <a:t>Langages</a:t>
            </a:r>
            <a:r>
              <a:rPr lang="en-US" sz="1900" b="1">
                <a:latin typeface="Aptos Light"/>
                <a:cs typeface="Calibri"/>
              </a:rPr>
              <a:t> de </a:t>
            </a:r>
            <a:r>
              <a:rPr lang="en-US" sz="1900" b="1" err="1">
                <a:latin typeface="Aptos Light"/>
                <a:cs typeface="Calibri"/>
              </a:rPr>
              <a:t>Programmation</a:t>
            </a:r>
            <a:r>
              <a:rPr lang="en-US" sz="1900">
                <a:latin typeface="Aptos Light"/>
                <a:cs typeface="Calibri"/>
              </a:rPr>
              <a:t> : Python et Java</a:t>
            </a:r>
            <a:endParaRPr lang="fr-FR" sz="1900">
              <a:latin typeface="Aptos Light"/>
            </a:endParaRPr>
          </a:p>
          <a:p>
            <a:r>
              <a:rPr lang="en-US" sz="1900" b="1">
                <a:latin typeface="Aptos Light"/>
                <a:cs typeface="Calibri"/>
              </a:rPr>
              <a:t>Base de données</a:t>
            </a:r>
            <a:r>
              <a:rPr lang="en-US" sz="1900">
                <a:latin typeface="Aptos Light"/>
                <a:cs typeface="Calibri"/>
              </a:rPr>
              <a:t> : SQL</a:t>
            </a:r>
          </a:p>
          <a:p>
            <a:r>
              <a:rPr lang="en-US" sz="1900" b="1" err="1">
                <a:latin typeface="Aptos Light"/>
                <a:cs typeface="Calibri"/>
              </a:rPr>
              <a:t>Serveur</a:t>
            </a:r>
            <a:r>
              <a:rPr lang="en-US" sz="1900" b="1">
                <a:latin typeface="Aptos Light"/>
                <a:cs typeface="Calibri"/>
              </a:rPr>
              <a:t> SQL</a:t>
            </a:r>
            <a:r>
              <a:rPr lang="en-US" sz="1900">
                <a:latin typeface="Aptos Light"/>
                <a:cs typeface="Calibri"/>
              </a:rPr>
              <a:t> : MariaDB</a:t>
            </a:r>
          </a:p>
          <a:p>
            <a:r>
              <a:rPr lang="en-US" sz="1900" b="1" err="1">
                <a:solidFill>
                  <a:srgbClr val="404040"/>
                </a:solidFill>
                <a:latin typeface="Aptos Light"/>
                <a:cs typeface="Calibri"/>
              </a:rPr>
              <a:t>Serveur</a:t>
            </a:r>
            <a:r>
              <a:rPr lang="en-US" sz="1900" b="1">
                <a:solidFill>
                  <a:srgbClr val="404040"/>
                </a:solidFill>
                <a:latin typeface="Aptos Light"/>
                <a:cs typeface="Calibri"/>
              </a:rPr>
              <a:t> Web</a:t>
            </a:r>
            <a:r>
              <a:rPr lang="en-US" sz="1900">
                <a:solidFill>
                  <a:srgbClr val="404040"/>
                </a:solidFill>
                <a:latin typeface="Aptos Light"/>
                <a:cs typeface="Calibri"/>
              </a:rPr>
              <a:t> : Apache HTTP Server</a:t>
            </a:r>
          </a:p>
          <a:p>
            <a:r>
              <a:rPr lang="en-US" sz="1900" b="1" err="1">
                <a:latin typeface="Aptos Light"/>
                <a:cs typeface="Calibri"/>
              </a:rPr>
              <a:t>Outils</a:t>
            </a:r>
            <a:r>
              <a:rPr lang="en-US" sz="1900" b="1">
                <a:latin typeface="Aptos Light"/>
                <a:cs typeface="Calibri"/>
              </a:rPr>
              <a:t> de Développement </a:t>
            </a:r>
            <a:r>
              <a:rPr lang="en-US" sz="1900">
                <a:latin typeface="Aptos Light"/>
                <a:cs typeface="Calibri"/>
              </a:rPr>
              <a:t>: Visual Studio Code et JetBrains</a:t>
            </a:r>
          </a:p>
          <a:p>
            <a:r>
              <a:rPr lang="en-US" sz="1900" b="1">
                <a:latin typeface="Aptos Light"/>
                <a:cs typeface="Calibri"/>
              </a:rPr>
              <a:t>Gestion de versions et de collaboration</a:t>
            </a:r>
            <a:r>
              <a:rPr lang="en-US" sz="1900">
                <a:latin typeface="Aptos Light"/>
                <a:cs typeface="Calibri"/>
              </a:rPr>
              <a:t> : </a:t>
            </a:r>
            <a:r>
              <a:rPr lang="en-US" sz="1900" err="1">
                <a:latin typeface="Aptos Light"/>
                <a:cs typeface="Calibri"/>
              </a:rPr>
              <a:t>Github</a:t>
            </a:r>
          </a:p>
          <a:p>
            <a:r>
              <a:rPr lang="en-US" sz="1900" b="1">
                <a:latin typeface="Aptos Light"/>
                <a:cs typeface="Calibri"/>
              </a:rPr>
              <a:t>Tests</a:t>
            </a:r>
            <a:r>
              <a:rPr lang="en-US" sz="1900">
                <a:latin typeface="Aptos Light"/>
                <a:cs typeface="Calibri"/>
              </a:rPr>
              <a:t> : </a:t>
            </a:r>
            <a:r>
              <a:rPr lang="en-US" sz="1900" err="1">
                <a:latin typeface="Aptos Light"/>
                <a:cs typeface="Calibri"/>
              </a:rPr>
              <a:t>PyTest</a:t>
            </a:r>
            <a:r>
              <a:rPr lang="en-US" sz="1900">
                <a:latin typeface="Aptos Light"/>
                <a:cs typeface="Calibri"/>
              </a:rPr>
              <a:t>, Swagger...</a:t>
            </a:r>
          </a:p>
          <a:p>
            <a:r>
              <a:rPr lang="en-US" sz="1900" b="1">
                <a:latin typeface="Aptos Light"/>
                <a:cs typeface="Calibri"/>
              </a:rPr>
              <a:t>Machine </a:t>
            </a:r>
            <a:r>
              <a:rPr lang="en-US" sz="1900" b="1" err="1">
                <a:latin typeface="Aptos Light"/>
                <a:cs typeface="Calibri"/>
              </a:rPr>
              <a:t>virtuelle</a:t>
            </a:r>
            <a:r>
              <a:rPr lang="en-US" sz="1900" b="1">
                <a:latin typeface="Aptos Light"/>
                <a:cs typeface="Calibri"/>
              </a:rPr>
              <a:t> Windows 2000</a:t>
            </a:r>
            <a:endParaRPr lang="en-US" sz="1900">
              <a:latin typeface="Aptos Light"/>
              <a:cs typeface="Calibri"/>
            </a:endParaRPr>
          </a:p>
          <a:p>
            <a:r>
              <a:rPr lang="en-US" sz="1900" b="1">
                <a:latin typeface="Aptos Light"/>
                <a:cs typeface="Calibri"/>
              </a:rPr>
              <a:t>Infrastructure</a:t>
            </a:r>
            <a:r>
              <a:rPr lang="en-US" sz="1900">
                <a:latin typeface="Aptos Light"/>
                <a:cs typeface="Calibri"/>
              </a:rPr>
              <a:t> : </a:t>
            </a:r>
            <a:r>
              <a:rPr lang="en-US" sz="1900" err="1">
                <a:latin typeface="Aptos Light"/>
                <a:cs typeface="Calibri"/>
              </a:rPr>
              <a:t>Déploiement</a:t>
            </a:r>
            <a:r>
              <a:rPr lang="en-US" sz="1900">
                <a:latin typeface="Aptos Light"/>
                <a:cs typeface="Calibri"/>
              </a:rPr>
              <a:t> sur infrastructure </a:t>
            </a:r>
            <a:r>
              <a:rPr lang="en-US" sz="1900" err="1">
                <a:latin typeface="Aptos Light"/>
                <a:cs typeface="Calibri"/>
              </a:rPr>
              <a:t>existante</a:t>
            </a:r>
            <a:r>
              <a:rPr lang="en-US" sz="1900">
                <a:latin typeface="Aptos Light"/>
                <a:cs typeface="Calibri"/>
              </a:rPr>
              <a:t> </a:t>
            </a:r>
            <a:r>
              <a:rPr lang="en-US" sz="1900" err="1">
                <a:latin typeface="Aptos Light"/>
                <a:cs typeface="Calibri"/>
              </a:rPr>
              <a:t>ou</a:t>
            </a:r>
            <a:r>
              <a:rPr lang="en-US" sz="1900">
                <a:latin typeface="Aptos Light"/>
                <a:cs typeface="Calibri"/>
              </a:rPr>
              <a:t> </a:t>
            </a:r>
            <a:r>
              <a:rPr lang="en-US" sz="1900" err="1">
                <a:latin typeface="Aptos Light"/>
                <a:cs typeface="Calibri"/>
              </a:rPr>
              <a:t>possibilité</a:t>
            </a:r>
            <a:r>
              <a:rPr lang="en-US" sz="1900">
                <a:latin typeface="Aptos Light"/>
                <a:cs typeface="Calibri"/>
              </a:rPr>
              <a:t> de </a:t>
            </a:r>
            <a:r>
              <a:rPr lang="en-US" sz="1900" err="1">
                <a:latin typeface="Aptos Light"/>
                <a:cs typeface="Calibri"/>
              </a:rPr>
              <a:t>migrer</a:t>
            </a:r>
            <a:r>
              <a:rPr lang="en-US" sz="1900">
                <a:latin typeface="Aptos Light"/>
                <a:cs typeface="Calibri"/>
              </a:rPr>
              <a:t> sur Cloud</a:t>
            </a:r>
          </a:p>
          <a:p>
            <a:r>
              <a:rPr lang="en-US" sz="1900" b="1">
                <a:latin typeface="Aptos Light"/>
                <a:cs typeface="Calibri"/>
              </a:rPr>
              <a:t>Sécurité</a:t>
            </a:r>
            <a:r>
              <a:rPr lang="en-US" sz="1900">
                <a:latin typeface="Aptos Light"/>
                <a:cs typeface="Calibri"/>
              </a:rPr>
              <a:t> : </a:t>
            </a:r>
            <a:r>
              <a:rPr lang="en-US" sz="1900" err="1">
                <a:latin typeface="Aptos Light"/>
                <a:cs typeface="Calibri"/>
              </a:rPr>
              <a:t>Chiffrement</a:t>
            </a:r>
            <a:r>
              <a:rPr lang="en-US" sz="1900">
                <a:latin typeface="Aptos Light"/>
                <a:cs typeface="Calibri"/>
              </a:rPr>
              <a:t> des données </a:t>
            </a:r>
            <a:r>
              <a:rPr lang="en-US" sz="1900" err="1">
                <a:latin typeface="Aptos Light"/>
                <a:cs typeface="Calibri"/>
              </a:rPr>
              <a:t>sensibles</a:t>
            </a:r>
            <a:r>
              <a:rPr lang="en-US" sz="1900">
                <a:latin typeface="Aptos Light"/>
                <a:cs typeface="Calibri"/>
              </a:rPr>
              <a:t> et Gestion des </a:t>
            </a:r>
            <a:r>
              <a:rPr lang="en-US" sz="1900" err="1">
                <a:latin typeface="Aptos Light"/>
                <a:cs typeface="Calibri"/>
              </a:rPr>
              <a:t>rôles</a:t>
            </a:r>
          </a:p>
        </p:txBody>
      </p:sp>
      <p:sp>
        <p:nvSpPr>
          <p:cNvPr id="4" name="Slide Number Placeholder 3">
            <a:extLst>
              <a:ext uri="{FF2B5EF4-FFF2-40B4-BE49-F238E27FC236}">
                <a16:creationId xmlns:a16="http://schemas.microsoft.com/office/drawing/2014/main" id="{527AE480-D58D-8A4F-D9AD-3E0956702A4C}"/>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11</a:t>
            </a:fld>
            <a:r>
              <a:rPr lang="en-US"/>
              <a:t>/34</a:t>
            </a:r>
          </a:p>
        </p:txBody>
      </p:sp>
      <p:pic>
        <p:nvPicPr>
          <p:cNvPr id="8" name="Image 7" descr="Une image contenant Graphique, texte, graphisme, Police&#10;&#10;Description générée automatiquement">
            <a:extLst>
              <a:ext uri="{FF2B5EF4-FFF2-40B4-BE49-F238E27FC236}">
                <a16:creationId xmlns:a16="http://schemas.microsoft.com/office/drawing/2014/main" id="{2EAABC88-E25D-14DE-325C-FB2D4EB98CBC}"/>
              </a:ext>
            </a:extLst>
          </p:cNvPr>
          <p:cNvPicPr>
            <a:picLocks noChangeAspect="1"/>
          </p:cNvPicPr>
          <p:nvPr/>
        </p:nvPicPr>
        <p:blipFill>
          <a:blip r:embed="rId2"/>
          <a:stretch>
            <a:fillRect/>
          </a:stretch>
        </p:blipFill>
        <p:spPr>
          <a:xfrm>
            <a:off x="10384553" y="109894"/>
            <a:ext cx="1703276" cy="1019884"/>
          </a:xfrm>
          <a:prstGeom prst="rect">
            <a:avLst/>
          </a:prstGeom>
        </p:spPr>
      </p:pic>
      <p:pic>
        <p:nvPicPr>
          <p:cNvPr id="10" name="Image 9">
            <a:extLst>
              <a:ext uri="{FF2B5EF4-FFF2-40B4-BE49-F238E27FC236}">
                <a16:creationId xmlns:a16="http://schemas.microsoft.com/office/drawing/2014/main" id="{CE69657A-BA7F-BFFD-E3CB-6D668410CD5B}"/>
              </a:ext>
            </a:extLst>
          </p:cNvPr>
          <p:cNvPicPr>
            <a:picLocks noChangeAspect="1"/>
          </p:cNvPicPr>
          <p:nvPr/>
        </p:nvPicPr>
        <p:blipFill>
          <a:blip r:embed="rId3"/>
          <a:stretch>
            <a:fillRect/>
          </a:stretch>
        </p:blipFill>
        <p:spPr>
          <a:xfrm>
            <a:off x="107158" y="63559"/>
            <a:ext cx="1701209" cy="609682"/>
          </a:xfrm>
          <a:prstGeom prst="rect">
            <a:avLst/>
          </a:prstGeom>
        </p:spPr>
      </p:pic>
    </p:spTree>
    <p:extLst>
      <p:ext uri="{BB962C8B-B14F-4D97-AF65-F5344CB8AC3E}">
        <p14:creationId xmlns:p14="http://schemas.microsoft.com/office/powerpoint/2010/main" val="1537012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B20A-89F5-0E83-2FBB-597A9E581103}"/>
              </a:ext>
            </a:extLst>
          </p:cNvPr>
          <p:cNvSpPr>
            <a:spLocks noGrp="1"/>
          </p:cNvSpPr>
          <p:nvPr>
            <p:ph type="title"/>
          </p:nvPr>
        </p:nvSpPr>
        <p:spPr>
          <a:xfrm>
            <a:off x="760375" y="113993"/>
            <a:ext cx="10479024" cy="557784"/>
          </a:xfrm>
        </p:spPr>
        <p:txBody>
          <a:bodyPr/>
          <a:lstStyle/>
          <a:p>
            <a:pPr algn="ctr"/>
            <a:r>
              <a:rPr lang="en-US">
                <a:solidFill>
                  <a:srgbClr val="262626"/>
                </a:solidFill>
                <a:latin typeface="Aptos"/>
                <a:cs typeface="Calibri Light"/>
              </a:rPr>
              <a:t>C. La Communication</a:t>
            </a:r>
            <a:endParaRPr lang="fr-FR"/>
          </a:p>
        </p:txBody>
      </p:sp>
      <p:sp>
        <p:nvSpPr>
          <p:cNvPr id="6" name="Content Placeholder 5">
            <a:extLst>
              <a:ext uri="{FF2B5EF4-FFF2-40B4-BE49-F238E27FC236}">
                <a16:creationId xmlns:a16="http://schemas.microsoft.com/office/drawing/2014/main" id="{A26A441D-413E-D018-529D-98666ABE6AAC}"/>
              </a:ext>
            </a:extLst>
          </p:cNvPr>
          <p:cNvSpPr>
            <a:spLocks noGrp="1"/>
          </p:cNvSpPr>
          <p:nvPr>
            <p:ph sz="quarter" idx="14"/>
          </p:nvPr>
        </p:nvSpPr>
        <p:spPr>
          <a:xfrm>
            <a:off x="109469" y="1135099"/>
            <a:ext cx="10800242" cy="5141918"/>
          </a:xfrm>
        </p:spPr>
        <p:txBody>
          <a:bodyPr vert="horz" lIns="0" tIns="0" rIns="0" bIns="0" rtlCol="0" anchor="t">
            <a:noAutofit/>
          </a:bodyPr>
          <a:lstStyle/>
          <a:p>
            <a:pPr>
              <a:buFont typeface="Calibri"/>
              <a:buChar char="-"/>
            </a:pPr>
            <a:r>
              <a:rPr lang="en-US" sz="1900" b="1">
                <a:latin typeface="Aptos Light"/>
                <a:cs typeface="Calibri"/>
              </a:rPr>
              <a:t>Communication par mail et par Teams</a:t>
            </a:r>
            <a:endParaRPr lang="en-US" sz="1900">
              <a:latin typeface="Aptos Light"/>
              <a:cs typeface="Calibri"/>
            </a:endParaRPr>
          </a:p>
          <a:p>
            <a:pPr>
              <a:buFont typeface="Calibri"/>
              <a:buChar char="-"/>
            </a:pPr>
            <a:endParaRPr lang="en-US" sz="1900" b="1">
              <a:latin typeface="Aptos Light"/>
              <a:cs typeface="Calibri"/>
            </a:endParaRPr>
          </a:p>
          <a:p>
            <a:pPr>
              <a:buFont typeface="Calibri"/>
              <a:buChar char="-"/>
            </a:pPr>
            <a:r>
              <a:rPr lang="en-US" sz="1900" b="1">
                <a:latin typeface="Aptos Light"/>
                <a:cs typeface="Calibri"/>
              </a:rPr>
              <a:t>Product Backlog JIRA</a:t>
            </a:r>
            <a:r>
              <a:rPr lang="en-US" sz="1900">
                <a:latin typeface="Aptos Light"/>
                <a:cs typeface="Calibri"/>
              </a:rPr>
              <a:t> pour la gestion du </a:t>
            </a:r>
            <a:r>
              <a:rPr lang="en-US" sz="1900" err="1">
                <a:latin typeface="Aptos Light"/>
                <a:cs typeface="Calibri"/>
              </a:rPr>
              <a:t>calendrier</a:t>
            </a:r>
            <a:r>
              <a:rPr lang="en-US" sz="1900">
                <a:latin typeface="Aptos Light"/>
                <a:cs typeface="Calibri"/>
              </a:rPr>
              <a:t> et </a:t>
            </a:r>
            <a:r>
              <a:rPr lang="en-US" sz="1900" err="1">
                <a:latin typeface="Aptos Light"/>
                <a:cs typeface="Calibri"/>
              </a:rPr>
              <a:t>l'attribution</a:t>
            </a:r>
            <a:r>
              <a:rPr lang="en-US" sz="1900">
                <a:latin typeface="Aptos Light"/>
                <a:cs typeface="Calibri"/>
              </a:rPr>
              <a:t> des </a:t>
            </a:r>
            <a:r>
              <a:rPr lang="en-US" sz="1900" err="1">
                <a:latin typeface="Aptos Light"/>
                <a:cs typeface="Calibri"/>
              </a:rPr>
              <a:t>tâches</a:t>
            </a:r>
            <a:endParaRPr lang="en-US" sz="1900">
              <a:latin typeface="Aptos Light"/>
              <a:cs typeface="Calibri"/>
            </a:endParaRPr>
          </a:p>
          <a:p>
            <a:pPr>
              <a:buFont typeface="Calibri"/>
              <a:buChar char="-"/>
            </a:pPr>
            <a:endParaRPr lang="en-US" sz="1900">
              <a:latin typeface="Aptos Light"/>
              <a:cs typeface="Calibri"/>
            </a:endParaRPr>
          </a:p>
          <a:p>
            <a:pPr>
              <a:buFont typeface="Calibri"/>
              <a:buChar char="-"/>
            </a:pPr>
            <a:r>
              <a:rPr lang="en-US" sz="1900" b="1" err="1">
                <a:latin typeface="Aptos Light"/>
                <a:cs typeface="Calibri"/>
              </a:rPr>
              <a:t>Réunions</a:t>
            </a:r>
            <a:r>
              <a:rPr lang="en-US" sz="1900" b="1">
                <a:latin typeface="Aptos Light"/>
                <a:cs typeface="Calibri"/>
              </a:rPr>
              <a:t> de pilotage (COPIL)</a:t>
            </a:r>
            <a:r>
              <a:rPr lang="en-US" sz="1900">
                <a:latin typeface="Aptos Light"/>
                <a:cs typeface="Calibri"/>
              </a:rPr>
              <a:t> : </a:t>
            </a:r>
            <a:r>
              <a:rPr lang="en-US" sz="1900" err="1">
                <a:latin typeface="Aptos Light"/>
                <a:cs typeface="Calibri"/>
              </a:rPr>
              <a:t>chaque</a:t>
            </a:r>
            <a:r>
              <a:rPr lang="en-US" sz="1900">
                <a:latin typeface="Aptos Light"/>
                <a:cs typeface="Calibri"/>
              </a:rPr>
              <a:t> </a:t>
            </a:r>
            <a:r>
              <a:rPr lang="en-US" sz="1900" err="1">
                <a:latin typeface="Aptos Light"/>
                <a:cs typeface="Calibri"/>
              </a:rPr>
              <a:t>vendredi</a:t>
            </a:r>
            <a:r>
              <a:rPr lang="en-US" sz="1900">
                <a:latin typeface="Aptos Light"/>
                <a:cs typeface="Calibri"/>
              </a:rPr>
              <a:t> à 16h</a:t>
            </a:r>
          </a:p>
          <a:p>
            <a:pPr marL="0" indent="0">
              <a:buNone/>
            </a:pPr>
            <a:r>
              <a:rPr lang="en-US" sz="1900">
                <a:latin typeface="Aptos Light"/>
                <a:cs typeface="Calibri"/>
              </a:rPr>
              <a:t>   - Via Teams le temps du </a:t>
            </a:r>
            <a:r>
              <a:rPr lang="en-US" sz="1900" err="1">
                <a:latin typeface="Aptos Light"/>
                <a:cs typeface="Calibri"/>
              </a:rPr>
              <a:t>développement</a:t>
            </a:r>
            <a:endParaRPr lang="en-US" sz="1900">
              <a:latin typeface="Aptos Light"/>
              <a:cs typeface="Calibri"/>
            </a:endParaRPr>
          </a:p>
          <a:p>
            <a:pPr marL="0" indent="0">
              <a:buNone/>
            </a:pPr>
            <a:r>
              <a:rPr lang="en-US" sz="1900">
                <a:solidFill>
                  <a:srgbClr val="404040"/>
                </a:solidFill>
                <a:latin typeface="Aptos Light"/>
                <a:cs typeface="Calibri"/>
              </a:rPr>
              <a:t>   - En </a:t>
            </a:r>
            <a:r>
              <a:rPr lang="en-US" sz="1900" err="1">
                <a:solidFill>
                  <a:srgbClr val="404040"/>
                </a:solidFill>
                <a:latin typeface="Aptos Light"/>
                <a:cs typeface="Calibri"/>
              </a:rPr>
              <a:t>présentiel</a:t>
            </a:r>
            <a:r>
              <a:rPr lang="en-US" sz="1900">
                <a:solidFill>
                  <a:srgbClr val="404040"/>
                </a:solidFill>
                <a:latin typeface="Aptos Light"/>
                <a:cs typeface="Calibri"/>
              </a:rPr>
              <a:t> </a:t>
            </a:r>
            <a:r>
              <a:rPr lang="en-US" sz="1900" err="1">
                <a:solidFill>
                  <a:srgbClr val="404040"/>
                </a:solidFill>
                <a:latin typeface="Aptos Light"/>
                <a:cs typeface="Calibri"/>
              </a:rPr>
              <a:t>lors</a:t>
            </a:r>
            <a:r>
              <a:rPr lang="en-US" sz="1900">
                <a:solidFill>
                  <a:srgbClr val="404040"/>
                </a:solidFill>
                <a:latin typeface="Aptos Light"/>
                <a:cs typeface="Calibri"/>
              </a:rPr>
              <a:t> du </a:t>
            </a:r>
            <a:r>
              <a:rPr lang="en-US" sz="1900" err="1">
                <a:solidFill>
                  <a:srgbClr val="404040"/>
                </a:solidFill>
                <a:latin typeface="Aptos Light"/>
                <a:cs typeface="Calibri"/>
              </a:rPr>
              <a:t>déploiement</a:t>
            </a:r>
            <a:endParaRPr lang="en-US" sz="1900">
              <a:solidFill>
                <a:srgbClr val="404040"/>
              </a:solidFill>
              <a:latin typeface="Aptos Light"/>
              <a:cs typeface="Calibri"/>
            </a:endParaRPr>
          </a:p>
          <a:p>
            <a:pPr marL="0" indent="0">
              <a:buNone/>
            </a:pPr>
            <a:r>
              <a:rPr lang="en-US" sz="1900">
                <a:solidFill>
                  <a:srgbClr val="404040"/>
                </a:solidFill>
                <a:latin typeface="Aptos Light"/>
                <a:cs typeface="Calibri"/>
              </a:rPr>
              <a:t>   - </a:t>
            </a:r>
            <a:r>
              <a:rPr lang="en-US" sz="1900" err="1">
                <a:solidFill>
                  <a:srgbClr val="404040"/>
                </a:solidFill>
                <a:latin typeface="Aptos Light"/>
                <a:cs typeface="Calibri"/>
              </a:rPr>
              <a:t>Seront</a:t>
            </a:r>
            <a:r>
              <a:rPr lang="en-US" sz="1900">
                <a:solidFill>
                  <a:srgbClr val="404040"/>
                </a:solidFill>
                <a:latin typeface="Aptos Light"/>
                <a:cs typeface="Calibri"/>
              </a:rPr>
              <a:t> </a:t>
            </a:r>
            <a:r>
              <a:rPr lang="en-US" sz="1900" err="1">
                <a:solidFill>
                  <a:srgbClr val="404040"/>
                </a:solidFill>
                <a:latin typeface="Aptos Light"/>
                <a:cs typeface="Calibri"/>
              </a:rPr>
              <a:t>présents</a:t>
            </a:r>
            <a:r>
              <a:rPr lang="en-US" sz="1900">
                <a:solidFill>
                  <a:srgbClr val="404040"/>
                </a:solidFill>
                <a:latin typeface="Aptos Light"/>
                <a:cs typeface="Calibri"/>
              </a:rPr>
              <a:t> à minima : </a:t>
            </a:r>
          </a:p>
          <a:p>
            <a:pPr marL="0" indent="0">
              <a:buNone/>
            </a:pPr>
            <a:r>
              <a:rPr lang="en-US" sz="1900">
                <a:solidFill>
                  <a:srgbClr val="404040"/>
                </a:solidFill>
                <a:latin typeface="Aptos Light"/>
                <a:cs typeface="Calibri"/>
              </a:rPr>
              <a:t>     - Le Chef de </a:t>
            </a:r>
            <a:r>
              <a:rPr lang="en-US" sz="1900" err="1">
                <a:solidFill>
                  <a:srgbClr val="404040"/>
                </a:solidFill>
                <a:latin typeface="Aptos Light"/>
                <a:cs typeface="Calibri"/>
              </a:rPr>
              <a:t>Projet</a:t>
            </a:r>
            <a:r>
              <a:rPr lang="en-US" sz="1900">
                <a:solidFill>
                  <a:srgbClr val="404040"/>
                </a:solidFill>
                <a:latin typeface="Aptos Light"/>
                <a:cs typeface="Calibri"/>
              </a:rPr>
              <a:t>,</a:t>
            </a:r>
            <a:endParaRPr lang="en-US">
              <a:solidFill>
                <a:srgbClr val="404040"/>
              </a:solidFill>
              <a:latin typeface="Aptos Light"/>
              <a:cs typeface="Calibri"/>
            </a:endParaRPr>
          </a:p>
          <a:p>
            <a:pPr marL="0" indent="0">
              <a:buNone/>
            </a:pPr>
            <a:r>
              <a:rPr lang="en-US" sz="1900">
                <a:solidFill>
                  <a:srgbClr val="404040"/>
                </a:solidFill>
                <a:latin typeface="Aptos Light"/>
                <a:cs typeface="Calibri"/>
              </a:rPr>
              <a:t>     - Le Lead </a:t>
            </a:r>
            <a:r>
              <a:rPr lang="en-US" sz="1900" err="1">
                <a:solidFill>
                  <a:srgbClr val="404040"/>
                </a:solidFill>
                <a:latin typeface="Aptos Light"/>
                <a:cs typeface="Calibri"/>
              </a:rPr>
              <a:t>Développer</a:t>
            </a:r>
            <a:r>
              <a:rPr lang="en-US" sz="1900">
                <a:solidFill>
                  <a:srgbClr val="404040"/>
                </a:solidFill>
                <a:latin typeface="Aptos Light"/>
                <a:cs typeface="Calibri"/>
              </a:rPr>
              <a:t>, </a:t>
            </a:r>
            <a:endParaRPr lang="en-US">
              <a:solidFill>
                <a:srgbClr val="404040"/>
              </a:solidFill>
              <a:latin typeface="Aptos Light"/>
              <a:cs typeface="Calibri"/>
            </a:endParaRPr>
          </a:p>
          <a:p>
            <a:pPr marL="0" indent="0">
              <a:buNone/>
            </a:pPr>
            <a:r>
              <a:rPr lang="en-US" sz="1900">
                <a:solidFill>
                  <a:srgbClr val="404040"/>
                </a:solidFill>
                <a:latin typeface="Aptos Light"/>
                <a:cs typeface="Calibri"/>
              </a:rPr>
              <a:t>     - Le Product Owner,</a:t>
            </a:r>
            <a:endParaRPr lang="en-US">
              <a:solidFill>
                <a:srgbClr val="404040"/>
              </a:solidFill>
              <a:latin typeface="Aptos Light"/>
              <a:cs typeface="Calibri"/>
            </a:endParaRPr>
          </a:p>
          <a:p>
            <a:pPr marL="0" indent="0">
              <a:buNone/>
            </a:pPr>
            <a:r>
              <a:rPr lang="en-US" sz="1900">
                <a:solidFill>
                  <a:srgbClr val="404040"/>
                </a:solidFill>
                <a:latin typeface="Aptos Light"/>
                <a:cs typeface="Calibri"/>
              </a:rPr>
              <a:t>     - Un </a:t>
            </a:r>
            <a:r>
              <a:rPr lang="en-US" sz="1900" err="1">
                <a:solidFill>
                  <a:srgbClr val="404040"/>
                </a:solidFill>
                <a:latin typeface="Aptos Light"/>
                <a:cs typeface="Calibri"/>
              </a:rPr>
              <a:t>représentant</a:t>
            </a:r>
            <a:r>
              <a:rPr lang="en-US" sz="1900">
                <a:solidFill>
                  <a:srgbClr val="404040"/>
                </a:solidFill>
                <a:latin typeface="Aptos Light"/>
                <a:cs typeface="Calibri"/>
              </a:rPr>
              <a:t> DIGICHEESE</a:t>
            </a:r>
            <a:endParaRPr lang="en-US"/>
          </a:p>
          <a:p>
            <a:pPr marL="0" indent="0">
              <a:buNone/>
            </a:pPr>
            <a:endParaRPr lang="en-US" sz="1900">
              <a:latin typeface="Aptos Light"/>
              <a:cs typeface="Calibri"/>
            </a:endParaRPr>
          </a:p>
        </p:txBody>
      </p:sp>
      <p:sp>
        <p:nvSpPr>
          <p:cNvPr id="4" name="Slide Number Placeholder 3">
            <a:extLst>
              <a:ext uri="{FF2B5EF4-FFF2-40B4-BE49-F238E27FC236}">
                <a16:creationId xmlns:a16="http://schemas.microsoft.com/office/drawing/2014/main" id="{527AE480-D58D-8A4F-D9AD-3E0956702A4C}"/>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12</a:t>
            </a:fld>
            <a:r>
              <a:rPr lang="en-US"/>
              <a:t>/34</a:t>
            </a:r>
          </a:p>
        </p:txBody>
      </p:sp>
      <p:pic>
        <p:nvPicPr>
          <p:cNvPr id="8" name="Image 7" descr="Une image contenant Graphique, texte, graphisme, Police&#10;&#10;Description générée automatiquement">
            <a:extLst>
              <a:ext uri="{FF2B5EF4-FFF2-40B4-BE49-F238E27FC236}">
                <a16:creationId xmlns:a16="http://schemas.microsoft.com/office/drawing/2014/main" id="{D9832909-66F2-4871-45A0-EB5A1BFB0869}"/>
              </a:ext>
            </a:extLst>
          </p:cNvPr>
          <p:cNvPicPr>
            <a:picLocks noChangeAspect="1"/>
          </p:cNvPicPr>
          <p:nvPr/>
        </p:nvPicPr>
        <p:blipFill>
          <a:blip r:embed="rId2"/>
          <a:stretch>
            <a:fillRect/>
          </a:stretch>
        </p:blipFill>
        <p:spPr>
          <a:xfrm>
            <a:off x="10384553" y="109894"/>
            <a:ext cx="1703276" cy="1019884"/>
          </a:xfrm>
          <a:prstGeom prst="rect">
            <a:avLst/>
          </a:prstGeom>
        </p:spPr>
      </p:pic>
      <p:pic>
        <p:nvPicPr>
          <p:cNvPr id="10" name="Image 9">
            <a:extLst>
              <a:ext uri="{FF2B5EF4-FFF2-40B4-BE49-F238E27FC236}">
                <a16:creationId xmlns:a16="http://schemas.microsoft.com/office/drawing/2014/main" id="{62B8724A-7CCA-037F-73E9-0489A797E744}"/>
              </a:ext>
            </a:extLst>
          </p:cNvPr>
          <p:cNvPicPr>
            <a:picLocks noChangeAspect="1"/>
          </p:cNvPicPr>
          <p:nvPr/>
        </p:nvPicPr>
        <p:blipFill>
          <a:blip r:embed="rId3"/>
          <a:stretch>
            <a:fillRect/>
          </a:stretch>
        </p:blipFill>
        <p:spPr>
          <a:xfrm>
            <a:off x="107158" y="63559"/>
            <a:ext cx="1701209" cy="609682"/>
          </a:xfrm>
          <a:prstGeom prst="rect">
            <a:avLst/>
          </a:prstGeom>
        </p:spPr>
      </p:pic>
    </p:spTree>
    <p:extLst>
      <p:ext uri="{BB962C8B-B14F-4D97-AF65-F5344CB8AC3E}">
        <p14:creationId xmlns:p14="http://schemas.microsoft.com/office/powerpoint/2010/main" val="326735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B20A-89F5-0E83-2FBB-597A9E581103}"/>
              </a:ext>
            </a:extLst>
          </p:cNvPr>
          <p:cNvSpPr>
            <a:spLocks noGrp="1"/>
          </p:cNvSpPr>
          <p:nvPr>
            <p:ph type="title"/>
          </p:nvPr>
        </p:nvSpPr>
        <p:spPr>
          <a:xfrm>
            <a:off x="760375" y="113993"/>
            <a:ext cx="10479024" cy="557784"/>
          </a:xfrm>
        </p:spPr>
        <p:txBody>
          <a:bodyPr/>
          <a:lstStyle/>
          <a:p>
            <a:pPr algn="ctr"/>
            <a:r>
              <a:rPr lang="en-US">
                <a:solidFill>
                  <a:srgbClr val="262626"/>
                </a:solidFill>
                <a:latin typeface="Aptos"/>
                <a:cs typeface="Calibri Light"/>
              </a:rPr>
              <a:t>D. Le </a:t>
            </a:r>
            <a:r>
              <a:rPr lang="en-US" err="1">
                <a:solidFill>
                  <a:srgbClr val="262626"/>
                </a:solidFill>
                <a:latin typeface="Aptos"/>
                <a:cs typeface="Calibri Light"/>
              </a:rPr>
              <a:t>Calendrier</a:t>
            </a:r>
            <a:r>
              <a:rPr lang="en-US">
                <a:solidFill>
                  <a:srgbClr val="262626"/>
                </a:solidFill>
                <a:latin typeface="Aptos"/>
                <a:cs typeface="Calibri Light"/>
              </a:rPr>
              <a:t> et Le Budget </a:t>
            </a:r>
            <a:r>
              <a:rPr lang="en-US" err="1">
                <a:solidFill>
                  <a:srgbClr val="262626"/>
                </a:solidFill>
                <a:latin typeface="Aptos"/>
                <a:cs typeface="Calibri Light"/>
              </a:rPr>
              <a:t>alloué</a:t>
            </a:r>
            <a:endParaRPr lang="fr-FR" err="1"/>
          </a:p>
        </p:txBody>
      </p:sp>
      <p:sp>
        <p:nvSpPr>
          <p:cNvPr id="6" name="Content Placeholder 5">
            <a:extLst>
              <a:ext uri="{FF2B5EF4-FFF2-40B4-BE49-F238E27FC236}">
                <a16:creationId xmlns:a16="http://schemas.microsoft.com/office/drawing/2014/main" id="{A26A441D-413E-D018-529D-98666ABE6AAC}"/>
              </a:ext>
            </a:extLst>
          </p:cNvPr>
          <p:cNvSpPr>
            <a:spLocks noGrp="1"/>
          </p:cNvSpPr>
          <p:nvPr>
            <p:ph sz="quarter" idx="14"/>
          </p:nvPr>
        </p:nvSpPr>
        <p:spPr>
          <a:xfrm>
            <a:off x="1427154" y="4929882"/>
            <a:ext cx="5018388" cy="1001240"/>
          </a:xfrm>
        </p:spPr>
        <p:txBody>
          <a:bodyPr vert="horz" lIns="0" tIns="0" rIns="0" bIns="0" rtlCol="0" anchor="t">
            <a:noAutofit/>
          </a:bodyPr>
          <a:lstStyle/>
          <a:p>
            <a:pPr>
              <a:buFont typeface="Calibri"/>
              <a:buChar char="-"/>
            </a:pPr>
            <a:r>
              <a:rPr lang="en-US" sz="1900" b="1">
                <a:latin typeface="Aptos Light"/>
                <a:cs typeface="Calibri"/>
              </a:rPr>
              <a:t>Budget </a:t>
            </a:r>
            <a:r>
              <a:rPr lang="en-US" sz="1900" b="1" err="1">
                <a:latin typeface="Aptos Light"/>
                <a:cs typeface="Calibri"/>
              </a:rPr>
              <a:t>alloué</a:t>
            </a:r>
            <a:r>
              <a:rPr lang="en-US" sz="1900" b="1">
                <a:latin typeface="Aptos Light"/>
                <a:cs typeface="Calibri"/>
              </a:rPr>
              <a:t> : </a:t>
            </a:r>
            <a:r>
              <a:rPr lang="en-US" sz="1900">
                <a:latin typeface="Aptos Light"/>
                <a:cs typeface="Calibri"/>
              </a:rPr>
              <a:t> 50 000€</a:t>
            </a:r>
          </a:p>
          <a:p>
            <a:pPr>
              <a:buFont typeface="Calibri"/>
              <a:buChar char="-"/>
            </a:pPr>
            <a:r>
              <a:rPr lang="en-US" sz="1900" b="1">
                <a:latin typeface="Aptos Light"/>
                <a:cs typeface="Calibri"/>
              </a:rPr>
              <a:t>Date </a:t>
            </a:r>
            <a:r>
              <a:rPr lang="en-US" sz="1900" b="1" err="1">
                <a:latin typeface="Aptos Light"/>
                <a:cs typeface="Calibri"/>
              </a:rPr>
              <a:t>butoir</a:t>
            </a:r>
            <a:r>
              <a:rPr lang="en-US" sz="1900" b="1">
                <a:latin typeface="Aptos Light"/>
                <a:cs typeface="Calibri"/>
              </a:rPr>
              <a:t> :</a:t>
            </a:r>
            <a:r>
              <a:rPr lang="en-US" sz="1900">
                <a:latin typeface="Aptos Light"/>
                <a:cs typeface="Calibri"/>
              </a:rPr>
              <a:t> 31 mars 2025</a:t>
            </a:r>
          </a:p>
          <a:p>
            <a:pPr marL="0" indent="0">
              <a:buNone/>
            </a:pPr>
            <a:endParaRPr lang="en-US" sz="1900">
              <a:latin typeface="Aptos Light"/>
              <a:cs typeface="Calibri"/>
            </a:endParaRPr>
          </a:p>
        </p:txBody>
      </p:sp>
      <p:sp>
        <p:nvSpPr>
          <p:cNvPr id="4" name="Slide Number Placeholder 3">
            <a:extLst>
              <a:ext uri="{FF2B5EF4-FFF2-40B4-BE49-F238E27FC236}">
                <a16:creationId xmlns:a16="http://schemas.microsoft.com/office/drawing/2014/main" id="{527AE480-D58D-8A4F-D9AD-3E0956702A4C}"/>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13</a:t>
            </a:fld>
            <a:r>
              <a:rPr lang="en-US"/>
              <a:t>/34</a:t>
            </a:r>
          </a:p>
        </p:txBody>
      </p:sp>
      <p:pic>
        <p:nvPicPr>
          <p:cNvPr id="3" name="Image 2" descr="Une image contenant texte, capture d’écran, Police, nombre&#10;&#10;Description générée automatiquement">
            <a:extLst>
              <a:ext uri="{FF2B5EF4-FFF2-40B4-BE49-F238E27FC236}">
                <a16:creationId xmlns:a16="http://schemas.microsoft.com/office/drawing/2014/main" id="{F383E3C8-F879-1810-F9BF-A9F1CD0D5921}"/>
              </a:ext>
            </a:extLst>
          </p:cNvPr>
          <p:cNvPicPr>
            <a:picLocks noChangeAspect="1"/>
          </p:cNvPicPr>
          <p:nvPr/>
        </p:nvPicPr>
        <p:blipFill>
          <a:blip r:embed="rId2"/>
          <a:stretch>
            <a:fillRect/>
          </a:stretch>
        </p:blipFill>
        <p:spPr>
          <a:xfrm>
            <a:off x="1322854" y="1925587"/>
            <a:ext cx="10236679" cy="2346649"/>
          </a:xfrm>
          <a:prstGeom prst="rect">
            <a:avLst/>
          </a:prstGeom>
        </p:spPr>
      </p:pic>
      <p:pic>
        <p:nvPicPr>
          <p:cNvPr id="9" name="Image 8" descr="Une image contenant Graphique, texte, graphisme, Police&#10;&#10;Description générée automatiquement">
            <a:extLst>
              <a:ext uri="{FF2B5EF4-FFF2-40B4-BE49-F238E27FC236}">
                <a16:creationId xmlns:a16="http://schemas.microsoft.com/office/drawing/2014/main" id="{EC36AD68-BE53-8F8A-FC7F-0A9C09959999}"/>
              </a:ext>
            </a:extLst>
          </p:cNvPr>
          <p:cNvPicPr>
            <a:picLocks noChangeAspect="1"/>
          </p:cNvPicPr>
          <p:nvPr/>
        </p:nvPicPr>
        <p:blipFill>
          <a:blip r:embed="rId3"/>
          <a:stretch>
            <a:fillRect/>
          </a:stretch>
        </p:blipFill>
        <p:spPr>
          <a:xfrm>
            <a:off x="10384553" y="109894"/>
            <a:ext cx="1703276" cy="1019884"/>
          </a:xfrm>
          <a:prstGeom prst="rect">
            <a:avLst/>
          </a:prstGeom>
        </p:spPr>
      </p:pic>
      <p:pic>
        <p:nvPicPr>
          <p:cNvPr id="11" name="Image 10">
            <a:extLst>
              <a:ext uri="{FF2B5EF4-FFF2-40B4-BE49-F238E27FC236}">
                <a16:creationId xmlns:a16="http://schemas.microsoft.com/office/drawing/2014/main" id="{E70D2BFD-0567-CB59-EAAC-033C7878D598}"/>
              </a:ext>
            </a:extLst>
          </p:cNvPr>
          <p:cNvPicPr>
            <a:picLocks noChangeAspect="1"/>
          </p:cNvPicPr>
          <p:nvPr/>
        </p:nvPicPr>
        <p:blipFill>
          <a:blip r:embed="rId4"/>
          <a:stretch>
            <a:fillRect/>
          </a:stretch>
        </p:blipFill>
        <p:spPr>
          <a:xfrm>
            <a:off x="107158" y="63559"/>
            <a:ext cx="1701209" cy="609682"/>
          </a:xfrm>
          <a:prstGeom prst="rect">
            <a:avLst/>
          </a:prstGeom>
        </p:spPr>
      </p:pic>
    </p:spTree>
    <p:extLst>
      <p:ext uri="{BB962C8B-B14F-4D97-AF65-F5344CB8AC3E}">
        <p14:creationId xmlns:p14="http://schemas.microsoft.com/office/powerpoint/2010/main" val="1383317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B20A-89F5-0E83-2FBB-597A9E581103}"/>
              </a:ext>
            </a:extLst>
          </p:cNvPr>
          <p:cNvSpPr>
            <a:spLocks noGrp="1"/>
          </p:cNvSpPr>
          <p:nvPr>
            <p:ph type="title"/>
          </p:nvPr>
        </p:nvSpPr>
        <p:spPr>
          <a:xfrm>
            <a:off x="760375" y="113993"/>
            <a:ext cx="10479024" cy="557784"/>
          </a:xfrm>
        </p:spPr>
        <p:txBody>
          <a:bodyPr/>
          <a:lstStyle/>
          <a:p>
            <a:pPr algn="ctr"/>
            <a:r>
              <a:rPr lang="en-US">
                <a:solidFill>
                  <a:srgbClr val="262626"/>
                </a:solidFill>
                <a:latin typeface="Aptos"/>
                <a:cs typeface="Calibri Light"/>
              </a:rPr>
              <a:t>E. Les </a:t>
            </a:r>
            <a:r>
              <a:rPr lang="en-US" err="1">
                <a:solidFill>
                  <a:srgbClr val="262626"/>
                </a:solidFill>
                <a:latin typeface="Aptos"/>
                <a:cs typeface="Calibri Light"/>
              </a:rPr>
              <a:t>Risques</a:t>
            </a:r>
            <a:r>
              <a:rPr lang="en-US">
                <a:solidFill>
                  <a:srgbClr val="262626"/>
                </a:solidFill>
                <a:latin typeface="Aptos"/>
                <a:cs typeface="Calibri Light"/>
              </a:rPr>
              <a:t> et Les </a:t>
            </a:r>
            <a:r>
              <a:rPr lang="en-US" err="1">
                <a:solidFill>
                  <a:srgbClr val="262626"/>
                </a:solidFill>
                <a:latin typeface="Aptos"/>
                <a:cs typeface="Calibri Light"/>
              </a:rPr>
              <a:t>Contraintes</a:t>
            </a:r>
            <a:endParaRPr lang="en-US" err="1">
              <a:cs typeface="Calibri Light"/>
            </a:endParaRPr>
          </a:p>
        </p:txBody>
      </p:sp>
      <p:sp>
        <p:nvSpPr>
          <p:cNvPr id="6" name="Content Placeholder 5">
            <a:extLst>
              <a:ext uri="{FF2B5EF4-FFF2-40B4-BE49-F238E27FC236}">
                <a16:creationId xmlns:a16="http://schemas.microsoft.com/office/drawing/2014/main" id="{A26A441D-413E-D018-529D-98666ABE6AAC}"/>
              </a:ext>
            </a:extLst>
          </p:cNvPr>
          <p:cNvSpPr>
            <a:spLocks noGrp="1"/>
          </p:cNvSpPr>
          <p:nvPr>
            <p:ph sz="quarter" idx="14"/>
          </p:nvPr>
        </p:nvSpPr>
        <p:spPr>
          <a:xfrm>
            <a:off x="510522" y="1526364"/>
            <a:ext cx="9796942" cy="4121127"/>
          </a:xfrm>
        </p:spPr>
        <p:txBody>
          <a:bodyPr vert="horz" lIns="0" tIns="0" rIns="0" bIns="0" rtlCol="0" anchor="t">
            <a:noAutofit/>
          </a:bodyPr>
          <a:lstStyle/>
          <a:p>
            <a:r>
              <a:rPr lang="en-US" sz="1900" b="1" err="1">
                <a:latin typeface="Aptos Light"/>
                <a:cs typeface="Calibri"/>
              </a:rPr>
              <a:t>Résistance</a:t>
            </a:r>
            <a:r>
              <a:rPr lang="en-US" sz="1900" b="1">
                <a:latin typeface="Aptos Light"/>
                <a:cs typeface="Calibri"/>
              </a:rPr>
              <a:t> au </a:t>
            </a:r>
            <a:r>
              <a:rPr lang="en-US" sz="1900" b="1" err="1">
                <a:latin typeface="Aptos Light"/>
                <a:cs typeface="Calibri"/>
              </a:rPr>
              <a:t>changement</a:t>
            </a:r>
          </a:p>
          <a:p>
            <a:r>
              <a:rPr lang="en-US" sz="1900" b="1" err="1">
                <a:latin typeface="Aptos Light"/>
                <a:cs typeface="Calibri"/>
              </a:rPr>
              <a:t>Problèmes</a:t>
            </a:r>
            <a:r>
              <a:rPr lang="en-US" sz="1900" b="1">
                <a:latin typeface="Aptos Light"/>
                <a:cs typeface="Calibri"/>
              </a:rPr>
              <a:t> Techniques</a:t>
            </a:r>
          </a:p>
          <a:p>
            <a:r>
              <a:rPr lang="en-US" sz="1900" b="1">
                <a:latin typeface="Aptos Light"/>
                <a:cs typeface="Calibri"/>
              </a:rPr>
              <a:t>Perte de données</a:t>
            </a:r>
          </a:p>
          <a:p>
            <a:r>
              <a:rPr lang="en-US" sz="1900" b="1">
                <a:solidFill>
                  <a:srgbClr val="404040"/>
                </a:solidFill>
                <a:latin typeface="Aptos Light"/>
                <a:cs typeface="Calibri"/>
              </a:rPr>
              <a:t>Budget </a:t>
            </a:r>
            <a:r>
              <a:rPr lang="en-US" sz="1900" b="1" err="1">
                <a:solidFill>
                  <a:srgbClr val="404040"/>
                </a:solidFill>
                <a:latin typeface="Aptos Light"/>
                <a:cs typeface="Calibri"/>
              </a:rPr>
              <a:t>Insuffisant</a:t>
            </a:r>
            <a:endParaRPr lang="en-US" sz="1900" err="1">
              <a:solidFill>
                <a:srgbClr val="404040"/>
              </a:solidFill>
              <a:latin typeface="Aptos Light"/>
              <a:cs typeface="Calibri"/>
            </a:endParaRPr>
          </a:p>
          <a:p>
            <a:r>
              <a:rPr lang="en-US" sz="1900" b="1">
                <a:latin typeface="Aptos Light"/>
                <a:cs typeface="Calibri"/>
              </a:rPr>
              <a:t>Sécurité</a:t>
            </a:r>
            <a:endParaRPr lang="en-US" sz="1900">
              <a:latin typeface="Aptos Light"/>
              <a:cs typeface="Calibri"/>
            </a:endParaRPr>
          </a:p>
          <a:p>
            <a:r>
              <a:rPr lang="en-US" sz="1900" b="1">
                <a:latin typeface="Aptos Light"/>
                <a:cs typeface="Calibri"/>
              </a:rPr>
              <a:t>Performance</a:t>
            </a:r>
            <a:endParaRPr lang="en-US" sz="1900">
              <a:latin typeface="Aptos Light"/>
              <a:cs typeface="Calibri"/>
            </a:endParaRPr>
          </a:p>
          <a:p>
            <a:r>
              <a:rPr lang="en-US" sz="1900" b="1" err="1">
                <a:latin typeface="Aptos Light"/>
                <a:cs typeface="Calibri"/>
              </a:rPr>
              <a:t>Ralentissement</a:t>
            </a:r>
            <a:r>
              <a:rPr lang="en-US" sz="1900" b="1">
                <a:latin typeface="Aptos Light"/>
                <a:cs typeface="Calibri"/>
              </a:rPr>
              <a:t> de </a:t>
            </a:r>
            <a:r>
              <a:rPr lang="en-US" sz="1900" b="1" err="1">
                <a:latin typeface="Aptos Light"/>
                <a:cs typeface="Calibri"/>
              </a:rPr>
              <a:t>l'activité</a:t>
            </a:r>
            <a:endParaRPr lang="en-US" sz="1900" err="1">
              <a:latin typeface="Aptos Light"/>
              <a:cs typeface="Calibri"/>
            </a:endParaRPr>
          </a:p>
          <a:p>
            <a:pPr marL="0" indent="0">
              <a:buNone/>
            </a:pPr>
            <a:endParaRPr lang="en-US" sz="1900" b="1">
              <a:latin typeface="Aptos Light"/>
              <a:cs typeface="Calibri"/>
            </a:endParaRPr>
          </a:p>
        </p:txBody>
      </p:sp>
      <p:sp>
        <p:nvSpPr>
          <p:cNvPr id="4" name="Slide Number Placeholder 3">
            <a:extLst>
              <a:ext uri="{FF2B5EF4-FFF2-40B4-BE49-F238E27FC236}">
                <a16:creationId xmlns:a16="http://schemas.microsoft.com/office/drawing/2014/main" id="{527AE480-D58D-8A4F-D9AD-3E0956702A4C}"/>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14</a:t>
            </a:fld>
            <a:r>
              <a:rPr lang="en-US"/>
              <a:t>/34</a:t>
            </a:r>
          </a:p>
        </p:txBody>
      </p:sp>
      <p:pic>
        <p:nvPicPr>
          <p:cNvPr id="8" name="Image 7" descr="Une image contenant Graphique, texte, graphisme, Police&#10;&#10;Description générée automatiquement">
            <a:extLst>
              <a:ext uri="{FF2B5EF4-FFF2-40B4-BE49-F238E27FC236}">
                <a16:creationId xmlns:a16="http://schemas.microsoft.com/office/drawing/2014/main" id="{D83453D2-7EEA-D8E5-9D84-3036E8BB3EC2}"/>
              </a:ext>
            </a:extLst>
          </p:cNvPr>
          <p:cNvPicPr>
            <a:picLocks noChangeAspect="1"/>
          </p:cNvPicPr>
          <p:nvPr/>
        </p:nvPicPr>
        <p:blipFill>
          <a:blip r:embed="rId2"/>
          <a:stretch>
            <a:fillRect/>
          </a:stretch>
        </p:blipFill>
        <p:spPr>
          <a:xfrm>
            <a:off x="10384553" y="109894"/>
            <a:ext cx="1703276" cy="1019884"/>
          </a:xfrm>
          <a:prstGeom prst="rect">
            <a:avLst/>
          </a:prstGeom>
        </p:spPr>
      </p:pic>
      <p:pic>
        <p:nvPicPr>
          <p:cNvPr id="10" name="Image 9">
            <a:extLst>
              <a:ext uri="{FF2B5EF4-FFF2-40B4-BE49-F238E27FC236}">
                <a16:creationId xmlns:a16="http://schemas.microsoft.com/office/drawing/2014/main" id="{C4A459CE-941D-38C9-EB58-0D893E581C5C}"/>
              </a:ext>
            </a:extLst>
          </p:cNvPr>
          <p:cNvPicPr>
            <a:picLocks noChangeAspect="1"/>
          </p:cNvPicPr>
          <p:nvPr/>
        </p:nvPicPr>
        <p:blipFill>
          <a:blip r:embed="rId3"/>
          <a:stretch>
            <a:fillRect/>
          </a:stretch>
        </p:blipFill>
        <p:spPr>
          <a:xfrm>
            <a:off x="107158" y="63559"/>
            <a:ext cx="1701209" cy="609682"/>
          </a:xfrm>
          <a:prstGeom prst="rect">
            <a:avLst/>
          </a:prstGeom>
        </p:spPr>
      </p:pic>
    </p:spTree>
    <p:extLst>
      <p:ext uri="{BB962C8B-B14F-4D97-AF65-F5344CB8AC3E}">
        <p14:creationId xmlns:p14="http://schemas.microsoft.com/office/powerpoint/2010/main" val="73470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err="1"/>
              <a:t>PArtie</a:t>
            </a:r>
            <a:r>
              <a:rPr lang="en-US"/>
              <a:t> III</a:t>
            </a:r>
            <a:br>
              <a:rPr lang="en-US"/>
            </a:br>
            <a:br>
              <a:rPr lang="en-US"/>
            </a:br>
            <a:endParaRPr lang="en-US"/>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41247" y="1536192"/>
            <a:ext cx="6931152" cy="4480560"/>
          </a:xfrm>
        </p:spPr>
        <p:txBody>
          <a:bodyPr vert="horz" lIns="0" tIns="0" rIns="0" bIns="0" rtlCol="0" anchor="t">
            <a:noAutofit/>
          </a:bodyPr>
          <a:lstStyle/>
          <a:p>
            <a:r>
              <a:rPr lang="en-US"/>
              <a:t>Cahier Des Charges Technique</a:t>
            </a:r>
          </a:p>
          <a:p>
            <a:endParaRPr lang="en-US"/>
          </a:p>
        </p:txBody>
      </p:sp>
    </p:spTree>
    <p:extLst>
      <p:ext uri="{BB962C8B-B14F-4D97-AF65-F5344CB8AC3E}">
        <p14:creationId xmlns:p14="http://schemas.microsoft.com/office/powerpoint/2010/main" val="1538634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a:t>III. Cahier </a:t>
            </a:r>
            <a:r>
              <a:rPr lang="en-US" err="1"/>
              <a:t>deS</a:t>
            </a:r>
            <a:r>
              <a:rPr lang="en-US"/>
              <a:t> chargeS technique</a:t>
            </a:r>
            <a:br>
              <a:rPr lang="en-US"/>
            </a:br>
            <a:br>
              <a:rPr lang="en-US"/>
            </a:br>
            <a:endParaRPr lang="en-US"/>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41247" y="1536192"/>
            <a:ext cx="6931152" cy="4480560"/>
          </a:xfrm>
        </p:spPr>
        <p:txBody>
          <a:bodyPr vert="horz" lIns="0" tIns="0" rIns="0" bIns="0" rtlCol="0" anchor="t">
            <a:noAutofit/>
          </a:bodyPr>
          <a:lstStyle/>
          <a:p>
            <a:r>
              <a:rPr lang="en-US"/>
              <a:t>A. Equipe</a:t>
            </a:r>
            <a:br>
              <a:rPr lang="en-US"/>
            </a:br>
            <a:r>
              <a:rPr lang="en-US"/>
              <a:t>du </a:t>
            </a:r>
            <a:r>
              <a:rPr lang="en-US" err="1"/>
              <a:t>Projet</a:t>
            </a:r>
            <a:endParaRPr lang="en-US"/>
          </a:p>
          <a:p>
            <a:r>
              <a:rPr lang="en-US" sz="4000">
                <a:solidFill>
                  <a:srgbClr val="FFFFFF"/>
                </a:solidFill>
              </a:rPr>
              <a:t>(CDCT : § II)</a:t>
            </a:r>
            <a:endParaRPr lang="en-US"/>
          </a:p>
          <a:p>
            <a:endParaRPr lang="en-US"/>
          </a:p>
        </p:txBody>
      </p:sp>
      <p:pic>
        <p:nvPicPr>
          <p:cNvPr id="5" name="Picture Placeholder 4" descr="Group of people looking at laptop">
            <a:extLst>
              <a:ext uri="{FF2B5EF4-FFF2-40B4-BE49-F238E27FC236}">
                <a16:creationId xmlns:a16="http://schemas.microsoft.com/office/drawing/2014/main" id="{7D207226-A30E-B460-3601-8BA75215004A}"/>
              </a:ext>
            </a:extLst>
          </p:cNvPr>
          <p:cNvPicPr>
            <a:picLocks noGrp="1" noChangeAspect="1"/>
          </p:cNvPicPr>
          <p:nvPr>
            <p:ph type="pic" sz="quarter" idx="11"/>
          </p:nvPr>
        </p:nvPicPr>
        <p:blipFill>
          <a:blip r:embed="rId2"/>
          <a:srcRect t="12" b="12"/>
          <a:stretch/>
        </p:blipFill>
        <p:spPr>
          <a:xfrm>
            <a:off x="6111240" y="2231136"/>
            <a:ext cx="6080760" cy="4626864"/>
          </a:xfrm>
        </p:spPr>
      </p:pic>
    </p:spTree>
    <p:extLst>
      <p:ext uri="{BB962C8B-B14F-4D97-AF65-F5344CB8AC3E}">
        <p14:creationId xmlns:p14="http://schemas.microsoft.com/office/powerpoint/2010/main" val="2331494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333A90-2ED2-EF64-F9B3-7807A3275B87}"/>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17</a:t>
            </a:fld>
            <a:r>
              <a:rPr lang="en-US"/>
              <a:t>/34</a:t>
            </a:r>
          </a:p>
        </p:txBody>
      </p:sp>
      <p:graphicFrame>
        <p:nvGraphicFramePr>
          <p:cNvPr id="13" name="Content Placeholder 12">
            <a:extLst>
              <a:ext uri="{FF2B5EF4-FFF2-40B4-BE49-F238E27FC236}">
                <a16:creationId xmlns:a16="http://schemas.microsoft.com/office/drawing/2014/main" id="{D5436AEE-829B-0D2B-9D77-D93F11828F8B}"/>
              </a:ext>
            </a:extLst>
          </p:cNvPr>
          <p:cNvGraphicFramePr>
            <a:graphicFrameLocks noGrp="1"/>
          </p:cNvGraphicFramePr>
          <p:nvPr>
            <p:ph sz="quarter" idx="14"/>
            <p:extLst>
              <p:ext uri="{D42A27DB-BD31-4B8C-83A1-F6EECF244321}">
                <p14:modId xmlns:p14="http://schemas.microsoft.com/office/powerpoint/2010/main" val="1129783544"/>
              </p:ext>
            </p:extLst>
          </p:nvPr>
        </p:nvGraphicFramePr>
        <p:xfrm>
          <a:off x="841375" y="1527175"/>
          <a:ext cx="10479084" cy="4600575"/>
        </p:xfrm>
        <a:graphic>
          <a:graphicData uri="http://schemas.openxmlformats.org/drawingml/2006/table">
            <a:tbl>
              <a:tblPr bandRow="1">
                <a:tableStyleId>{68D230F3-CF80-4859-8CE7-A43EE81993B5}</a:tableStyleId>
              </a:tblPr>
              <a:tblGrid>
                <a:gridCol w="2729525">
                  <a:extLst>
                    <a:ext uri="{9D8B030D-6E8A-4147-A177-3AD203B41FA5}">
                      <a16:colId xmlns:a16="http://schemas.microsoft.com/office/drawing/2014/main" val="2666042022"/>
                    </a:ext>
                  </a:extLst>
                </a:gridCol>
                <a:gridCol w="1851495">
                  <a:extLst>
                    <a:ext uri="{9D8B030D-6E8A-4147-A177-3AD203B41FA5}">
                      <a16:colId xmlns:a16="http://schemas.microsoft.com/office/drawing/2014/main" val="1788872325"/>
                    </a:ext>
                  </a:extLst>
                </a:gridCol>
                <a:gridCol w="1658470">
                  <a:extLst>
                    <a:ext uri="{9D8B030D-6E8A-4147-A177-3AD203B41FA5}">
                      <a16:colId xmlns:a16="http://schemas.microsoft.com/office/drawing/2014/main" val="3385597722"/>
                    </a:ext>
                  </a:extLst>
                </a:gridCol>
                <a:gridCol w="4239594">
                  <a:extLst>
                    <a:ext uri="{9D8B030D-6E8A-4147-A177-3AD203B41FA5}">
                      <a16:colId xmlns:a16="http://schemas.microsoft.com/office/drawing/2014/main" val="3955038265"/>
                    </a:ext>
                  </a:extLst>
                </a:gridCol>
              </a:tblGrid>
              <a:tr h="447675">
                <a:tc>
                  <a:txBody>
                    <a:bodyPr/>
                    <a:lstStyle/>
                    <a:p>
                      <a:pPr algn="ctr" fontAlgn="base">
                        <a:lnSpc>
                          <a:spcPts val="1125"/>
                        </a:lnSpc>
                      </a:pPr>
                      <a:r>
                        <a:rPr lang="fr-FR" sz="1000" b="1" i="0">
                          <a:solidFill>
                            <a:srgbClr val="F3F3F3"/>
                          </a:solidFill>
                          <a:effectLst/>
                          <a:latin typeface="Poppins" panose="00000500000000000000" pitchFamily="2" charset="0"/>
                        </a:rPr>
                        <a:t>Nom – Prénom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tc>
                  <a:txBody>
                    <a:bodyPr/>
                    <a:lstStyle/>
                    <a:p>
                      <a:pPr algn="ctr" fontAlgn="base">
                        <a:lnSpc>
                          <a:spcPts val="1125"/>
                        </a:lnSpc>
                      </a:pPr>
                      <a:r>
                        <a:rPr lang="fr-FR" sz="1000" b="1" i="0">
                          <a:solidFill>
                            <a:srgbClr val="F3F3F3"/>
                          </a:solidFill>
                          <a:effectLst/>
                          <a:latin typeface="Poppins" panose="00000500000000000000" pitchFamily="2" charset="0"/>
                        </a:rPr>
                        <a:t>Rôle projet </a:t>
                      </a:r>
                      <a:endParaRPr lang="fr-FR" b="0" i="0">
                        <a:solidFill>
                          <a:srgbClr val="000000"/>
                        </a:solidFill>
                        <a:effectLst/>
                      </a:endParaRPr>
                    </a:p>
                  </a:txBody>
                  <a:tcPr marL="66675" marR="6667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tc>
                  <a:txBody>
                    <a:bodyPr/>
                    <a:lstStyle/>
                    <a:p>
                      <a:pPr algn="ctr" fontAlgn="base">
                        <a:lnSpc>
                          <a:spcPts val="1125"/>
                        </a:lnSpc>
                      </a:pPr>
                      <a:r>
                        <a:rPr lang="fr-FR" sz="1000" b="1" i="0">
                          <a:solidFill>
                            <a:srgbClr val="F3F3F3"/>
                          </a:solidFill>
                          <a:effectLst/>
                          <a:latin typeface="Poppins" panose="00000500000000000000" pitchFamily="2" charset="0"/>
                        </a:rPr>
                        <a:t>Société </a:t>
                      </a:r>
                      <a:endParaRPr lang="fr-FR" b="0" i="0">
                        <a:solidFill>
                          <a:srgbClr val="000000"/>
                        </a:solidFill>
                        <a:effectLst/>
                      </a:endParaRPr>
                    </a:p>
                  </a:txBody>
                  <a:tcPr marL="66675" marR="6667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tc>
                  <a:txBody>
                    <a:bodyPr/>
                    <a:lstStyle/>
                    <a:p>
                      <a:pPr algn="ctr" fontAlgn="base">
                        <a:lnSpc>
                          <a:spcPts val="1125"/>
                        </a:lnSpc>
                      </a:pPr>
                      <a:r>
                        <a:rPr lang="fr-FR" sz="1000" b="1" i="0">
                          <a:solidFill>
                            <a:srgbClr val="F3F3F3"/>
                          </a:solidFill>
                          <a:effectLst/>
                          <a:latin typeface="Poppins" panose="00000500000000000000" pitchFamily="2" charset="0"/>
                        </a:rPr>
                        <a:t>E-mail de contact </a:t>
                      </a:r>
                      <a:endParaRPr lang="fr-FR" b="0" i="0">
                        <a:solidFill>
                          <a:srgbClr val="000000"/>
                        </a:solidFill>
                        <a:effectLst/>
                      </a:endParaRPr>
                    </a:p>
                  </a:txBody>
                  <a:tcPr marL="66675" marR="66675" anchor="ctr">
                    <a:lnL w="12700"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678043001"/>
                  </a:ext>
                </a:extLst>
              </a:tr>
              <a:tr h="733425">
                <a:tc>
                  <a:txBody>
                    <a:bodyPr/>
                    <a:lstStyle/>
                    <a:p>
                      <a:pPr algn="l" fontAlgn="base">
                        <a:lnSpc>
                          <a:spcPts val="1125"/>
                        </a:lnSpc>
                      </a:pPr>
                      <a:r>
                        <a:rPr lang="fr-FR" sz="1000" b="1" i="0">
                          <a:solidFill>
                            <a:srgbClr val="FFFFFF"/>
                          </a:solidFill>
                          <a:effectLst/>
                          <a:latin typeface="Poppins" panose="00000500000000000000" pitchFamily="2" charset="0"/>
                        </a:rPr>
                        <a:t>Fromagerie DIGICHEESE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tc>
                  <a:txBody>
                    <a:bodyPr/>
                    <a:lstStyle/>
                    <a:p>
                      <a:pPr algn="ctr" fontAlgn="base">
                        <a:lnSpc>
                          <a:spcPts val="1125"/>
                        </a:lnSpc>
                      </a:pPr>
                      <a:r>
                        <a:rPr lang="fr-FR" sz="1000" b="0" i="0">
                          <a:solidFill>
                            <a:srgbClr val="000000"/>
                          </a:solidFill>
                          <a:effectLst/>
                          <a:latin typeface="Poppins" panose="00000500000000000000" pitchFamily="2" charset="0"/>
                        </a:rPr>
                        <a:t>Client principal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tc>
                  <a:txBody>
                    <a:bodyPr/>
                    <a:lstStyle/>
                    <a:p>
                      <a:pPr algn="ctr" fontAlgn="base">
                        <a:lnSpc>
                          <a:spcPts val="1125"/>
                        </a:lnSpc>
                      </a:pPr>
                      <a:r>
                        <a:rPr lang="fr-FR" sz="1000" b="0" i="0">
                          <a:solidFill>
                            <a:srgbClr val="000000"/>
                          </a:solidFill>
                          <a:effectLst/>
                          <a:latin typeface="Poppins" panose="00000500000000000000" pitchFamily="2" charset="0"/>
                        </a:rPr>
                        <a:t>Fromagerie DIGICHEESE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tc>
                  <a:txBody>
                    <a:bodyPr/>
                    <a:lstStyle/>
                    <a:p>
                      <a:pPr algn="ctr" fontAlgn="base">
                        <a:lnSpc>
                          <a:spcPts val="1125"/>
                        </a:lnSpc>
                      </a:pPr>
                      <a:r>
                        <a:rPr lang="fr-FR" sz="1000" b="0" i="0">
                          <a:solidFill>
                            <a:srgbClr val="4A86E8"/>
                          </a:solidFill>
                          <a:effectLst/>
                          <a:latin typeface="Poppins" panose="00000500000000000000" pitchFamily="2" charset="0"/>
                        </a:rPr>
                        <a:t>contact@digicheese.com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646491538"/>
                  </a:ext>
                </a:extLst>
              </a:tr>
              <a:tr h="447675">
                <a:tc>
                  <a:txBody>
                    <a:bodyPr/>
                    <a:lstStyle/>
                    <a:p>
                      <a:pPr algn="l" fontAlgn="base">
                        <a:lnSpc>
                          <a:spcPts val="1125"/>
                        </a:lnSpc>
                      </a:pPr>
                      <a:r>
                        <a:rPr lang="fr-FR" sz="1000" b="1" i="0">
                          <a:solidFill>
                            <a:srgbClr val="FFFFFF"/>
                          </a:solidFill>
                          <a:effectLst/>
                          <a:latin typeface="Poppins" panose="00000500000000000000" pitchFamily="2" charset="0"/>
                        </a:rPr>
                        <a:t>Christophe GERMAIN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tc>
                  <a:txBody>
                    <a:bodyPr/>
                    <a:lstStyle/>
                    <a:p>
                      <a:pPr algn="ctr" fontAlgn="base">
                        <a:lnSpc>
                          <a:spcPts val="1125"/>
                        </a:lnSpc>
                      </a:pPr>
                      <a:r>
                        <a:rPr lang="fr-FR" sz="1000" b="0" i="0">
                          <a:solidFill>
                            <a:srgbClr val="000000"/>
                          </a:solidFill>
                          <a:effectLst/>
                          <a:latin typeface="Poppins" panose="00000500000000000000" pitchFamily="2" charset="0"/>
                        </a:rPr>
                        <a:t>Directeur de Projets et PO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tc>
                  <a:txBody>
                    <a:bodyPr/>
                    <a:lstStyle/>
                    <a:p>
                      <a:pPr algn="ctr" fontAlgn="base">
                        <a:lnSpc>
                          <a:spcPts val="1125"/>
                        </a:lnSpc>
                      </a:pPr>
                      <a:r>
                        <a:rPr lang="fr-FR" sz="1000" b="0" i="0">
                          <a:solidFill>
                            <a:srgbClr val="000000"/>
                          </a:solidFill>
                          <a:effectLst/>
                          <a:latin typeface="Poppins" panose="00000500000000000000" pitchFamily="2" charset="0"/>
                        </a:rPr>
                        <a:t>Diginamic.fr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tc>
                  <a:txBody>
                    <a:bodyPr/>
                    <a:lstStyle/>
                    <a:p>
                      <a:pPr algn="ctr" fontAlgn="base">
                        <a:lnSpc>
                          <a:spcPts val="1125"/>
                        </a:lnSpc>
                      </a:pPr>
                      <a:r>
                        <a:rPr lang="fr-FR" sz="1000" b="0" i="0">
                          <a:solidFill>
                            <a:srgbClr val="4A86E8"/>
                          </a:solidFill>
                          <a:effectLst/>
                          <a:latin typeface="Poppins" panose="00000500000000000000" pitchFamily="2" charset="0"/>
                        </a:rPr>
                        <a:t>cgermain@diginamic.fr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567280545"/>
                  </a:ext>
                </a:extLst>
              </a:tr>
              <a:tr h="447675">
                <a:tc>
                  <a:txBody>
                    <a:bodyPr/>
                    <a:lstStyle/>
                    <a:p>
                      <a:pPr algn="l" fontAlgn="base">
                        <a:lnSpc>
                          <a:spcPts val="1125"/>
                        </a:lnSpc>
                      </a:pPr>
                      <a:r>
                        <a:rPr lang="fr-FR" sz="1000" b="1" i="0">
                          <a:solidFill>
                            <a:srgbClr val="FFFFFF"/>
                          </a:solidFill>
                          <a:effectLst/>
                          <a:latin typeface="Poppins" panose="00000500000000000000" pitchFamily="2" charset="0"/>
                        </a:rPr>
                        <a:t>Robin HOTTON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tc>
                  <a:txBody>
                    <a:bodyPr/>
                    <a:lstStyle/>
                    <a:p>
                      <a:pPr algn="ctr" fontAlgn="base">
                        <a:lnSpc>
                          <a:spcPts val="1125"/>
                        </a:lnSpc>
                      </a:pPr>
                      <a:r>
                        <a:rPr lang="fr-FR" sz="1000" b="0" i="0">
                          <a:solidFill>
                            <a:srgbClr val="000000"/>
                          </a:solidFill>
                          <a:effectLst/>
                          <a:latin typeface="Poppins" panose="00000500000000000000" pitchFamily="2" charset="0"/>
                        </a:rPr>
                        <a:t>PO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tc>
                  <a:txBody>
                    <a:bodyPr/>
                    <a:lstStyle/>
                    <a:p>
                      <a:pPr algn="ctr" fontAlgn="base">
                        <a:lnSpc>
                          <a:spcPts val="1125"/>
                        </a:lnSpc>
                      </a:pPr>
                      <a:r>
                        <a:rPr lang="fr-FR" sz="1000" b="0" i="0">
                          <a:solidFill>
                            <a:srgbClr val="000000"/>
                          </a:solidFill>
                          <a:effectLst/>
                          <a:latin typeface="Poppins" panose="00000500000000000000" pitchFamily="2" charset="0"/>
                        </a:rPr>
                        <a:t>Diginamic.fr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tc>
                  <a:txBody>
                    <a:bodyPr/>
                    <a:lstStyle/>
                    <a:p>
                      <a:pPr algn="ctr" fontAlgn="base">
                        <a:lnSpc>
                          <a:spcPts val="1125"/>
                        </a:lnSpc>
                      </a:pPr>
                      <a:r>
                        <a:rPr lang="fr-FR" sz="1000" b="0" i="0">
                          <a:solidFill>
                            <a:srgbClr val="4A86E8"/>
                          </a:solidFill>
                          <a:effectLst/>
                          <a:latin typeface="Poppins" panose="00000500000000000000" pitchFamily="2" charset="0"/>
                        </a:rPr>
                        <a:t>rhotton@diginamic-formation.fr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881184309"/>
                  </a:ext>
                </a:extLst>
              </a:tr>
              <a:tr h="447675">
                <a:tc>
                  <a:txBody>
                    <a:bodyPr/>
                    <a:lstStyle/>
                    <a:p>
                      <a:pPr algn="l" fontAlgn="base">
                        <a:lnSpc>
                          <a:spcPts val="1125"/>
                        </a:lnSpc>
                      </a:pPr>
                      <a:r>
                        <a:rPr lang="fr-FR" sz="1000" b="1" i="0">
                          <a:solidFill>
                            <a:srgbClr val="FFFFFF"/>
                          </a:solidFill>
                          <a:effectLst/>
                          <a:latin typeface="Poppins" panose="00000500000000000000" pitchFamily="2" charset="0"/>
                        </a:rPr>
                        <a:t>Anne-Laure LEMAITRE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tc>
                  <a:txBody>
                    <a:bodyPr/>
                    <a:lstStyle/>
                    <a:p>
                      <a:pPr algn="ctr" fontAlgn="base">
                        <a:lnSpc>
                          <a:spcPts val="1125"/>
                        </a:lnSpc>
                      </a:pPr>
                      <a:r>
                        <a:rPr lang="fr-FR" sz="1000" b="0" i="0">
                          <a:solidFill>
                            <a:srgbClr val="000000"/>
                          </a:solidFill>
                          <a:effectLst/>
                          <a:latin typeface="Poppins" panose="00000500000000000000" pitchFamily="2" charset="0"/>
                        </a:rPr>
                        <a:t>Cheffe de projet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tc>
                  <a:txBody>
                    <a:bodyPr/>
                    <a:lstStyle/>
                    <a:p>
                      <a:pPr algn="ctr" fontAlgn="base">
                        <a:lnSpc>
                          <a:spcPts val="1125"/>
                        </a:lnSpc>
                      </a:pPr>
                      <a:r>
                        <a:rPr lang="fr-FR" sz="1000" b="0" i="0">
                          <a:solidFill>
                            <a:srgbClr val="000000"/>
                          </a:solidFill>
                          <a:effectLst/>
                          <a:latin typeface="Poppins" panose="00000500000000000000" pitchFamily="2" charset="0"/>
                        </a:rPr>
                        <a:t>Diginamic.fr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tc>
                  <a:txBody>
                    <a:bodyPr/>
                    <a:lstStyle/>
                    <a:p>
                      <a:pPr algn="ctr" fontAlgn="base">
                        <a:lnSpc>
                          <a:spcPts val="1125"/>
                        </a:lnSpc>
                      </a:pPr>
                      <a:r>
                        <a:rPr lang="fr-FR" sz="1000" b="0" i="0">
                          <a:solidFill>
                            <a:srgbClr val="4A86E8"/>
                          </a:solidFill>
                          <a:effectLst/>
                          <a:latin typeface="Poppins" panose="00000500000000000000" pitchFamily="2" charset="0"/>
                        </a:rPr>
                        <a:t>allemaitre@diginamic-formation.fr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761443343"/>
                  </a:ext>
                </a:extLst>
              </a:tr>
              <a:tr h="733425">
                <a:tc>
                  <a:txBody>
                    <a:bodyPr/>
                    <a:lstStyle/>
                    <a:p>
                      <a:pPr algn="l" fontAlgn="base">
                        <a:lnSpc>
                          <a:spcPts val="1125"/>
                        </a:lnSpc>
                      </a:pPr>
                      <a:r>
                        <a:rPr lang="fr-FR" sz="1000" b="1" i="0">
                          <a:solidFill>
                            <a:srgbClr val="FFFFFF"/>
                          </a:solidFill>
                          <a:effectLst/>
                          <a:latin typeface="Poppins" panose="00000500000000000000" pitchFamily="2" charset="0"/>
                        </a:rPr>
                        <a:t>Alexis MURAIL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tc>
                  <a:txBody>
                    <a:bodyPr/>
                    <a:lstStyle/>
                    <a:p>
                      <a:pPr algn="ctr" fontAlgn="base">
                        <a:lnSpc>
                          <a:spcPts val="1125"/>
                        </a:lnSpc>
                      </a:pPr>
                      <a:r>
                        <a:rPr lang="fr-FR" sz="1000" b="0" i="0">
                          <a:solidFill>
                            <a:srgbClr val="000000"/>
                          </a:solidFill>
                          <a:effectLst/>
                          <a:latin typeface="Poppins" panose="00000500000000000000" pitchFamily="2" charset="0"/>
                        </a:rPr>
                        <a:t>Lead Dev / Développeur Full stack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tc>
                  <a:txBody>
                    <a:bodyPr/>
                    <a:lstStyle/>
                    <a:p>
                      <a:pPr algn="ctr" fontAlgn="base">
                        <a:lnSpc>
                          <a:spcPts val="1125"/>
                        </a:lnSpc>
                      </a:pPr>
                      <a:r>
                        <a:rPr lang="fr-FR" sz="1000" b="0" i="0">
                          <a:solidFill>
                            <a:srgbClr val="000000"/>
                          </a:solidFill>
                          <a:effectLst/>
                          <a:latin typeface="Poppins" panose="00000500000000000000" pitchFamily="2" charset="0"/>
                        </a:rPr>
                        <a:t>Diginamic.fr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tc>
                  <a:txBody>
                    <a:bodyPr/>
                    <a:lstStyle/>
                    <a:p>
                      <a:pPr algn="ctr" fontAlgn="base">
                        <a:lnSpc>
                          <a:spcPts val="1125"/>
                        </a:lnSpc>
                      </a:pPr>
                      <a:r>
                        <a:rPr lang="fr-FR" sz="1000" b="0" i="0">
                          <a:solidFill>
                            <a:srgbClr val="4A86E8"/>
                          </a:solidFill>
                          <a:effectLst/>
                          <a:latin typeface="Poppins" panose="00000500000000000000" pitchFamily="2" charset="0"/>
                        </a:rPr>
                        <a:t>amurail@diginamic-formation.fr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3901431346"/>
                  </a:ext>
                </a:extLst>
              </a:tr>
              <a:tr h="447675">
                <a:tc>
                  <a:txBody>
                    <a:bodyPr/>
                    <a:lstStyle/>
                    <a:p>
                      <a:pPr algn="l" fontAlgn="base">
                        <a:lnSpc>
                          <a:spcPts val="1125"/>
                        </a:lnSpc>
                      </a:pPr>
                      <a:r>
                        <a:rPr lang="fr-FR" sz="1000" b="1" i="0">
                          <a:solidFill>
                            <a:srgbClr val="FFFFFF"/>
                          </a:solidFill>
                          <a:effectLst/>
                          <a:latin typeface="Poppins" panose="00000500000000000000" pitchFamily="2" charset="0"/>
                        </a:rPr>
                        <a:t>David MEAUX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tc>
                  <a:txBody>
                    <a:bodyPr/>
                    <a:lstStyle/>
                    <a:p>
                      <a:pPr algn="ctr" fontAlgn="base">
                        <a:lnSpc>
                          <a:spcPts val="1125"/>
                        </a:lnSpc>
                      </a:pPr>
                      <a:r>
                        <a:rPr lang="fr-FR" sz="1000" b="0" i="0">
                          <a:solidFill>
                            <a:srgbClr val="000000"/>
                          </a:solidFill>
                          <a:effectLst/>
                          <a:latin typeface="Poppins" panose="00000500000000000000" pitchFamily="2" charset="0"/>
                        </a:rPr>
                        <a:t>Développeur Backend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tc>
                  <a:txBody>
                    <a:bodyPr/>
                    <a:lstStyle/>
                    <a:p>
                      <a:pPr algn="ctr" fontAlgn="base">
                        <a:lnSpc>
                          <a:spcPts val="1125"/>
                        </a:lnSpc>
                      </a:pPr>
                      <a:r>
                        <a:rPr lang="fr-FR" sz="1000" b="0" i="0">
                          <a:solidFill>
                            <a:srgbClr val="000000"/>
                          </a:solidFill>
                          <a:effectLst/>
                          <a:latin typeface="Poppins" panose="00000500000000000000" pitchFamily="2" charset="0"/>
                        </a:rPr>
                        <a:t>Diginamic.fr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tc>
                  <a:txBody>
                    <a:bodyPr/>
                    <a:lstStyle/>
                    <a:p>
                      <a:pPr algn="ctr" fontAlgn="base">
                        <a:lnSpc>
                          <a:spcPts val="1125"/>
                        </a:lnSpc>
                      </a:pPr>
                      <a:r>
                        <a:rPr lang="fr-FR" sz="1000" b="0" i="0">
                          <a:solidFill>
                            <a:srgbClr val="4A86E8"/>
                          </a:solidFill>
                          <a:effectLst/>
                          <a:latin typeface="Poppins" panose="00000500000000000000" pitchFamily="2" charset="0"/>
                        </a:rPr>
                        <a:t>dmeaux@diginamic-formation.fr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155663741"/>
                  </a:ext>
                </a:extLst>
              </a:tr>
              <a:tr h="447675">
                <a:tc>
                  <a:txBody>
                    <a:bodyPr/>
                    <a:lstStyle/>
                    <a:p>
                      <a:pPr algn="l" fontAlgn="base">
                        <a:lnSpc>
                          <a:spcPts val="1125"/>
                        </a:lnSpc>
                      </a:pPr>
                      <a:r>
                        <a:rPr lang="fr-FR" sz="1000" b="1" i="0">
                          <a:solidFill>
                            <a:srgbClr val="FFFFFF"/>
                          </a:solidFill>
                          <a:effectLst/>
                          <a:latin typeface="Poppins" panose="00000500000000000000" pitchFamily="2" charset="0"/>
                        </a:rPr>
                        <a:t>Marie CURIE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tc>
                  <a:txBody>
                    <a:bodyPr/>
                    <a:lstStyle/>
                    <a:p>
                      <a:pPr algn="ctr" fontAlgn="base">
                        <a:lnSpc>
                          <a:spcPts val="1125"/>
                        </a:lnSpc>
                      </a:pPr>
                      <a:r>
                        <a:rPr lang="fr-FR" sz="1000" b="0" i="0">
                          <a:solidFill>
                            <a:srgbClr val="000000"/>
                          </a:solidFill>
                          <a:effectLst/>
                          <a:latin typeface="Poppins" panose="00000500000000000000" pitchFamily="2" charset="0"/>
                        </a:rPr>
                        <a:t> Testeuse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tc>
                  <a:txBody>
                    <a:bodyPr/>
                    <a:lstStyle/>
                    <a:p>
                      <a:pPr algn="ctr" fontAlgn="base">
                        <a:lnSpc>
                          <a:spcPts val="1125"/>
                        </a:lnSpc>
                      </a:pPr>
                      <a:r>
                        <a:rPr lang="fr-FR" sz="1000" b="0" i="0">
                          <a:solidFill>
                            <a:srgbClr val="000000"/>
                          </a:solidFill>
                          <a:effectLst/>
                          <a:latin typeface="Poppins" panose="00000500000000000000" pitchFamily="2" charset="0"/>
                        </a:rPr>
                        <a:t>Diginamic.fr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tc>
                  <a:txBody>
                    <a:bodyPr/>
                    <a:lstStyle/>
                    <a:p>
                      <a:pPr algn="ctr" fontAlgn="base">
                        <a:lnSpc>
                          <a:spcPts val="1125"/>
                        </a:lnSpc>
                      </a:pPr>
                      <a:r>
                        <a:rPr lang="fr-FR" sz="1000" b="0" i="0">
                          <a:solidFill>
                            <a:srgbClr val="4A86E8"/>
                          </a:solidFill>
                          <a:effectLst/>
                          <a:latin typeface="Poppins" panose="00000500000000000000" pitchFamily="2" charset="0"/>
                        </a:rPr>
                        <a:t>mcurie@diginamic-formation.fr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594834409"/>
                  </a:ext>
                </a:extLst>
              </a:tr>
              <a:tr h="447675">
                <a:tc>
                  <a:txBody>
                    <a:bodyPr/>
                    <a:lstStyle/>
                    <a:p>
                      <a:pPr algn="l" fontAlgn="base">
                        <a:lnSpc>
                          <a:spcPts val="1125"/>
                        </a:lnSpc>
                      </a:pPr>
                      <a:r>
                        <a:rPr lang="fr-FR" sz="1000" b="1" i="0">
                          <a:solidFill>
                            <a:srgbClr val="FFFFFF"/>
                          </a:solidFill>
                          <a:effectLst/>
                          <a:latin typeface="Poppins" panose="00000500000000000000" pitchFamily="2" charset="0"/>
                        </a:rPr>
                        <a:t>Jules VERNE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4F81BD"/>
                    </a:solidFill>
                  </a:tcPr>
                </a:tc>
                <a:tc>
                  <a:txBody>
                    <a:bodyPr/>
                    <a:lstStyle/>
                    <a:p>
                      <a:pPr algn="ctr" fontAlgn="base">
                        <a:lnSpc>
                          <a:spcPts val="1125"/>
                        </a:lnSpc>
                      </a:pPr>
                      <a:r>
                        <a:rPr lang="fr-FR" sz="1000" b="0" i="0">
                          <a:solidFill>
                            <a:srgbClr val="000000"/>
                          </a:solidFill>
                          <a:effectLst/>
                          <a:latin typeface="Poppins" panose="00000500000000000000" pitchFamily="2" charset="0"/>
                        </a:rPr>
                        <a:t>Designer UI/UX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tc>
                  <a:txBody>
                    <a:bodyPr/>
                    <a:lstStyle/>
                    <a:p>
                      <a:pPr algn="ctr" fontAlgn="base">
                        <a:lnSpc>
                          <a:spcPts val="1125"/>
                        </a:lnSpc>
                      </a:pPr>
                      <a:r>
                        <a:rPr lang="fr-FR" sz="1000" b="0" i="0">
                          <a:solidFill>
                            <a:srgbClr val="000000"/>
                          </a:solidFill>
                          <a:effectLst/>
                          <a:latin typeface="Poppins" panose="00000500000000000000" pitchFamily="2" charset="0"/>
                        </a:rPr>
                        <a:t>Diginamic.fr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tc>
                  <a:txBody>
                    <a:bodyPr/>
                    <a:lstStyle/>
                    <a:p>
                      <a:pPr algn="ctr" fontAlgn="base">
                        <a:lnSpc>
                          <a:spcPts val="1125"/>
                        </a:lnSpc>
                      </a:pPr>
                      <a:r>
                        <a:rPr lang="fr-FR" sz="1000" b="0" i="0">
                          <a:solidFill>
                            <a:srgbClr val="4A86E8"/>
                          </a:solidFill>
                          <a:effectLst/>
                          <a:latin typeface="Poppins" panose="00000500000000000000" pitchFamily="2" charset="0"/>
                        </a:rPr>
                        <a:t>jverne@diginamic-formation.fr </a:t>
                      </a:r>
                      <a:endParaRPr lang="fr-FR" b="0" i="0">
                        <a:solidFill>
                          <a:srgbClr val="000000"/>
                        </a:solidFill>
                        <a:effectLst/>
                      </a:endParaRPr>
                    </a:p>
                  </a:txBody>
                  <a:tcPr marL="66675" marR="66675" anchor="ctr">
                    <a:lnL w="10497" cap="flat" cmpd="sng" algn="ctr">
                      <a:solidFill>
                        <a:srgbClr val="FFFFFF"/>
                      </a:solidFill>
                      <a:prstDash val="solid"/>
                      <a:round/>
                      <a:headEnd type="none" w="med" len="med"/>
                      <a:tailEnd type="none" w="med" len="med"/>
                    </a:lnL>
                    <a:lnR w="10497" cap="flat" cmpd="sng" algn="ctr">
                      <a:solidFill>
                        <a:srgbClr val="FFFFFF"/>
                      </a:solidFill>
                      <a:prstDash val="solid"/>
                      <a:round/>
                      <a:headEnd type="none" w="med" len="med"/>
                      <a:tailEnd type="none" w="med" len="med"/>
                    </a:lnR>
                    <a:lnT w="10497" cap="flat" cmpd="sng" algn="ctr">
                      <a:solidFill>
                        <a:srgbClr val="FFFFFF"/>
                      </a:solidFill>
                      <a:prstDash val="solid"/>
                      <a:round/>
                      <a:headEnd type="none" w="med" len="med"/>
                      <a:tailEnd type="none" w="med" len="med"/>
                    </a:lnT>
                    <a:lnB w="10497"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374061891"/>
                  </a:ext>
                </a:extLst>
              </a:tr>
            </a:tbl>
          </a:graphicData>
        </a:graphic>
      </p:graphicFrame>
      <p:sp>
        <p:nvSpPr>
          <p:cNvPr id="9" name="Title 1">
            <a:extLst>
              <a:ext uri="{FF2B5EF4-FFF2-40B4-BE49-F238E27FC236}">
                <a16:creationId xmlns:a16="http://schemas.microsoft.com/office/drawing/2014/main" id="{363603ED-5845-9B34-EF4D-77F260C5537F}"/>
              </a:ext>
            </a:extLst>
          </p:cNvPr>
          <p:cNvSpPr>
            <a:spLocks noGrp="1"/>
          </p:cNvSpPr>
          <p:nvPr/>
        </p:nvSpPr>
        <p:spPr>
          <a:xfrm>
            <a:off x="3496" y="115107"/>
            <a:ext cx="12187696" cy="611572"/>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ZA" sz="2000" b="1" kern="1200" cap="all" spc="300" baseline="0">
                <a:solidFill>
                  <a:schemeClr val="tx1">
                    <a:lumMod val="85000"/>
                    <a:lumOff val="15000"/>
                  </a:schemeClr>
                </a:solidFill>
                <a:latin typeface="+mj-lt"/>
                <a:ea typeface="+mj-ea"/>
                <a:cs typeface="+mj-cs"/>
              </a:defRPr>
            </a:lvl1pPr>
          </a:lstStyle>
          <a:p>
            <a:pPr marL="457200" indent="-457200" algn="ctr">
              <a:buAutoNum type="alphaUcPeriod"/>
            </a:pPr>
            <a:r>
              <a:rPr lang="en-US">
                <a:ea typeface="+mj-lt"/>
                <a:cs typeface="+mj-lt"/>
              </a:rPr>
              <a:t>Equipe du </a:t>
            </a:r>
            <a:r>
              <a:rPr lang="en-US" err="1">
                <a:ea typeface="+mj-lt"/>
                <a:cs typeface="+mj-lt"/>
              </a:rPr>
              <a:t>projet</a:t>
            </a:r>
            <a:br>
              <a:rPr lang="en-US"/>
            </a:br>
            <a:endParaRPr lang="en-US"/>
          </a:p>
        </p:txBody>
      </p:sp>
      <p:pic>
        <p:nvPicPr>
          <p:cNvPr id="6" name="Image 6" descr="A logo with black text and green and blue colors&#10;&#10;Description automatically generated">
            <a:extLst>
              <a:ext uri="{FF2B5EF4-FFF2-40B4-BE49-F238E27FC236}">
                <a16:creationId xmlns:a16="http://schemas.microsoft.com/office/drawing/2014/main" id="{49766F3D-692B-6627-47DF-A9FEC114413B}"/>
              </a:ext>
            </a:extLst>
          </p:cNvPr>
          <p:cNvPicPr>
            <a:picLocks noChangeAspect="1"/>
          </p:cNvPicPr>
          <p:nvPr/>
        </p:nvPicPr>
        <p:blipFill>
          <a:blip r:embed="rId2"/>
          <a:stretch>
            <a:fillRect/>
          </a:stretch>
        </p:blipFill>
        <p:spPr>
          <a:xfrm>
            <a:off x="10384553" y="109894"/>
            <a:ext cx="1703276" cy="1019884"/>
          </a:xfrm>
          <a:prstGeom prst="rect">
            <a:avLst/>
          </a:prstGeom>
        </p:spPr>
      </p:pic>
      <p:pic>
        <p:nvPicPr>
          <p:cNvPr id="15" name="Image 8" descr="A blue background with white text&#10;&#10;Description automatically generated">
            <a:extLst>
              <a:ext uri="{FF2B5EF4-FFF2-40B4-BE49-F238E27FC236}">
                <a16:creationId xmlns:a16="http://schemas.microsoft.com/office/drawing/2014/main" id="{F8BF754B-6724-4D3C-7E42-9B03AF905F1F}"/>
              </a:ext>
            </a:extLst>
          </p:cNvPr>
          <p:cNvPicPr>
            <a:picLocks noChangeAspect="1"/>
          </p:cNvPicPr>
          <p:nvPr/>
        </p:nvPicPr>
        <p:blipFill>
          <a:blip r:embed="rId3"/>
          <a:stretch>
            <a:fillRect/>
          </a:stretch>
        </p:blipFill>
        <p:spPr>
          <a:xfrm>
            <a:off x="85239" y="112383"/>
            <a:ext cx="1701209" cy="609682"/>
          </a:xfrm>
          <a:prstGeom prst="rect">
            <a:avLst/>
          </a:prstGeom>
        </p:spPr>
      </p:pic>
    </p:spTree>
    <p:extLst>
      <p:ext uri="{BB962C8B-B14F-4D97-AF65-F5344CB8AC3E}">
        <p14:creationId xmlns:p14="http://schemas.microsoft.com/office/powerpoint/2010/main" val="947225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a:t>III. Cahier </a:t>
            </a:r>
            <a:r>
              <a:rPr lang="en-US" err="1"/>
              <a:t>deS</a:t>
            </a:r>
            <a:r>
              <a:rPr lang="en-US"/>
              <a:t> chargeS technique</a:t>
            </a:r>
            <a:br>
              <a:rPr lang="en-US"/>
            </a:br>
            <a:br>
              <a:rPr lang="en-US"/>
            </a:br>
            <a:endParaRPr lang="en-US"/>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41247" y="1536192"/>
            <a:ext cx="6931152" cy="4480560"/>
          </a:xfrm>
        </p:spPr>
        <p:txBody>
          <a:bodyPr vert="horz" lIns="0" tIns="0" rIns="0" bIns="0" rtlCol="0" anchor="t">
            <a:noAutofit/>
          </a:bodyPr>
          <a:lstStyle/>
          <a:p>
            <a:r>
              <a:rPr lang="en-US" sz="6600">
                <a:solidFill>
                  <a:srgbClr val="FFFFFF"/>
                </a:solidFill>
              </a:rPr>
              <a:t>B. Identification</a:t>
            </a:r>
            <a:br>
              <a:rPr lang="en-US" sz="6600">
                <a:solidFill>
                  <a:srgbClr val="FFFFFF"/>
                </a:solidFill>
              </a:rPr>
            </a:br>
            <a:r>
              <a:rPr lang="en-US" sz="6600">
                <a:solidFill>
                  <a:srgbClr val="FFFFFF"/>
                </a:solidFill>
              </a:rPr>
              <a:t>du </a:t>
            </a:r>
            <a:r>
              <a:rPr lang="en-US" sz="6600" err="1">
                <a:solidFill>
                  <a:srgbClr val="FFFFFF"/>
                </a:solidFill>
              </a:rPr>
              <a:t>besoin</a:t>
            </a:r>
            <a:br>
              <a:rPr lang="en-US" sz="6600">
                <a:solidFill>
                  <a:srgbClr val="FFFFFF"/>
                </a:solidFill>
              </a:rPr>
            </a:br>
            <a:r>
              <a:rPr lang="en-US" sz="4000">
                <a:solidFill>
                  <a:srgbClr val="FFFFFF"/>
                </a:solidFill>
              </a:rPr>
              <a:t>(CDCT : § III.1.C)</a:t>
            </a:r>
            <a:endParaRPr lang="en-US" sz="4000"/>
          </a:p>
          <a:p>
            <a:endParaRPr lang="en-US"/>
          </a:p>
        </p:txBody>
      </p:sp>
    </p:spTree>
    <p:extLst>
      <p:ext uri="{BB962C8B-B14F-4D97-AF65-F5344CB8AC3E}">
        <p14:creationId xmlns:p14="http://schemas.microsoft.com/office/powerpoint/2010/main" val="121241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A7EF0-AF0C-B439-D710-0BCABA649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558F5-E444-0A75-206F-07AF0485BA0C}"/>
              </a:ext>
            </a:extLst>
          </p:cNvPr>
          <p:cNvSpPr>
            <a:spLocks noGrp="1"/>
          </p:cNvSpPr>
          <p:nvPr>
            <p:ph type="title"/>
          </p:nvPr>
        </p:nvSpPr>
        <p:spPr>
          <a:xfrm>
            <a:off x="81490" y="718880"/>
            <a:ext cx="12017367" cy="512064"/>
          </a:xfrm>
        </p:spPr>
        <p:txBody>
          <a:bodyPr/>
          <a:lstStyle/>
          <a:p>
            <a:pPr algn="ctr"/>
            <a:r>
              <a:rPr lang="fr-FR"/>
              <a:t>trois rôles (cumulables) ont été identifiés : </a:t>
            </a:r>
            <a:br>
              <a:rPr lang="en-US"/>
            </a:br>
            <a:endParaRPr lang="en-US"/>
          </a:p>
        </p:txBody>
      </p:sp>
      <p:sp>
        <p:nvSpPr>
          <p:cNvPr id="5" name="Content Placeholder 4">
            <a:extLst>
              <a:ext uri="{FF2B5EF4-FFF2-40B4-BE49-F238E27FC236}">
                <a16:creationId xmlns:a16="http://schemas.microsoft.com/office/drawing/2014/main" id="{785A6B36-D32F-0CC0-6F4D-B072B78087DA}"/>
              </a:ext>
            </a:extLst>
          </p:cNvPr>
          <p:cNvSpPr>
            <a:spLocks noGrp="1"/>
          </p:cNvSpPr>
          <p:nvPr>
            <p:ph sz="quarter" idx="13"/>
          </p:nvPr>
        </p:nvSpPr>
        <p:spPr>
          <a:xfrm>
            <a:off x="6873215" y="1399031"/>
            <a:ext cx="4614415" cy="4479925"/>
          </a:xfrm>
        </p:spPr>
        <p:txBody>
          <a:bodyPr>
            <a:normAutofit/>
          </a:bodyPr>
          <a:lstStyle/>
          <a:p>
            <a:r>
              <a:rPr lang="fr-FR"/>
              <a:t>Ces rôles pouvant être cumulable, ce cas d’utilisation devra être pris en compte lors de la connexion à l’application. Une analyse des packages est disponible en Annexe 2. </a:t>
            </a:r>
          </a:p>
          <a:p>
            <a:endParaRPr lang="fr-FR"/>
          </a:p>
          <a:p>
            <a:r>
              <a:rPr lang="fr-FR"/>
              <a:t>DIGICHEESE fait donc appel à notre entreprise afin de réaliser une refonte complète d’une application de gestion en prenant en compte les problèmes précédemment cités mais également pour répondre au besoin de maintenance et d’ergonomie dans l’application.</a:t>
            </a:r>
          </a:p>
        </p:txBody>
      </p:sp>
      <p:sp>
        <p:nvSpPr>
          <p:cNvPr id="6" name="Content Placeholder 5">
            <a:extLst>
              <a:ext uri="{FF2B5EF4-FFF2-40B4-BE49-F238E27FC236}">
                <a16:creationId xmlns:a16="http://schemas.microsoft.com/office/drawing/2014/main" id="{26BDD111-20AE-CFF6-D4E4-CB881955A2BF}"/>
              </a:ext>
            </a:extLst>
          </p:cNvPr>
          <p:cNvSpPr>
            <a:spLocks noGrp="1"/>
          </p:cNvSpPr>
          <p:nvPr>
            <p:ph sz="quarter" idx="14"/>
          </p:nvPr>
        </p:nvSpPr>
        <p:spPr>
          <a:xfrm>
            <a:off x="447548" y="1399032"/>
            <a:ext cx="5650992" cy="4479925"/>
          </a:xfrm>
        </p:spPr>
        <p:txBody>
          <a:bodyPr vert="horz" lIns="0" tIns="0" rIns="0" bIns="0" rtlCol="0" anchor="t">
            <a:normAutofit fontScale="92500" lnSpcReduction="20000"/>
          </a:bodyPr>
          <a:lstStyle/>
          <a:p>
            <a:r>
              <a:rPr lang="fr-FR" b="1" u="sng"/>
              <a:t>Administrateur</a:t>
            </a:r>
            <a:r>
              <a:rPr lang="fr-FR" b="1"/>
              <a:t> :</a:t>
            </a:r>
            <a:r>
              <a:rPr lang="fr-FR"/>
              <a:t> Initialement, la fonction d’administrateur du système avait un rôle de paramétrage (notamment la gestion des emballages, le calcul du montant de l’affranchissement, les poids des articles, etc.). </a:t>
            </a:r>
            <a:r>
              <a:rPr lang="fr-FR" b="1"/>
              <a:t>Dans la refonte de l’application</a:t>
            </a:r>
            <a:r>
              <a:rPr lang="fr-FR"/>
              <a:t>, l'administrateur devra pouvoir gérer les utilisateurs, les commandes, les objets (articles), les conditionnements, les poids, et le poids des vignettes. </a:t>
            </a:r>
          </a:p>
          <a:p>
            <a:r>
              <a:rPr lang="fr-FR" b="1" u="sng"/>
              <a:t>Opérateur colis</a:t>
            </a:r>
            <a:r>
              <a:rPr lang="fr-FR" b="1"/>
              <a:t> :</a:t>
            </a:r>
            <a:r>
              <a:rPr lang="fr-FR"/>
              <a:t> L’opérateur colis traitait manuellement les colis réceptionnés et entrait les informations dans l’application Access. </a:t>
            </a:r>
            <a:r>
              <a:rPr lang="fr-FR" b="1"/>
              <a:t>Dans la refonte</a:t>
            </a:r>
            <a:r>
              <a:rPr lang="fr-FR"/>
              <a:t>, il devra pouvoir gérer les commandes, le mailing, les statistiques, créer des fiches clients et accéder à une interface d’impression.  </a:t>
            </a:r>
          </a:p>
          <a:p>
            <a:r>
              <a:rPr lang="fr-FR" b="1" u="sng"/>
              <a:t>Opérateur stock</a:t>
            </a:r>
            <a:r>
              <a:rPr lang="fr-FR" b="1"/>
              <a:t> :</a:t>
            </a:r>
            <a:r>
              <a:rPr lang="fr-FR"/>
              <a:t> Il était responsable de la gestion des stocks de goodies et des inventaires. </a:t>
            </a:r>
            <a:r>
              <a:rPr lang="fr-FR" b="1"/>
              <a:t>Lors de la refonte</a:t>
            </a:r>
            <a:r>
              <a:rPr lang="fr-FR"/>
              <a:t>, il devra pouvoir saisir les inventaires, gérer les stocks et accéder à une interface d’impression. </a:t>
            </a:r>
          </a:p>
          <a:p>
            <a:endParaRPr lang="fr-FR"/>
          </a:p>
        </p:txBody>
      </p:sp>
      <p:sp>
        <p:nvSpPr>
          <p:cNvPr id="4" name="Slide Number Placeholder 3">
            <a:extLst>
              <a:ext uri="{FF2B5EF4-FFF2-40B4-BE49-F238E27FC236}">
                <a16:creationId xmlns:a16="http://schemas.microsoft.com/office/drawing/2014/main" id="{F1066554-B0A4-8536-D0BA-55720F68132D}"/>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19</a:t>
            </a:fld>
            <a:r>
              <a:rPr lang="en-US"/>
              <a:t>/34</a:t>
            </a:r>
          </a:p>
        </p:txBody>
      </p:sp>
      <p:pic>
        <p:nvPicPr>
          <p:cNvPr id="9" name="Image 6" descr="A logo with black text and green and blue colors&#10;&#10;Description automatically generated">
            <a:extLst>
              <a:ext uri="{FF2B5EF4-FFF2-40B4-BE49-F238E27FC236}">
                <a16:creationId xmlns:a16="http://schemas.microsoft.com/office/drawing/2014/main" id="{5CDEB2E1-58A2-3CB3-51F8-E5150396B37E}"/>
              </a:ext>
            </a:extLst>
          </p:cNvPr>
          <p:cNvPicPr>
            <a:picLocks noChangeAspect="1"/>
          </p:cNvPicPr>
          <p:nvPr/>
        </p:nvPicPr>
        <p:blipFill>
          <a:blip r:embed="rId2"/>
          <a:stretch>
            <a:fillRect/>
          </a:stretch>
        </p:blipFill>
        <p:spPr>
          <a:xfrm>
            <a:off x="10384553" y="109894"/>
            <a:ext cx="1703276" cy="1019884"/>
          </a:xfrm>
          <a:prstGeom prst="rect">
            <a:avLst/>
          </a:prstGeom>
        </p:spPr>
      </p:pic>
      <p:pic>
        <p:nvPicPr>
          <p:cNvPr id="15" name="Image 8" descr="A blue background with white text&#10;&#10;Description automatically generated">
            <a:extLst>
              <a:ext uri="{FF2B5EF4-FFF2-40B4-BE49-F238E27FC236}">
                <a16:creationId xmlns:a16="http://schemas.microsoft.com/office/drawing/2014/main" id="{0E184F0B-CEE7-AE8E-5BE7-3E5CEE056F67}"/>
              </a:ext>
            </a:extLst>
          </p:cNvPr>
          <p:cNvPicPr>
            <a:picLocks noChangeAspect="1"/>
          </p:cNvPicPr>
          <p:nvPr/>
        </p:nvPicPr>
        <p:blipFill>
          <a:blip r:embed="rId3"/>
          <a:stretch>
            <a:fillRect/>
          </a:stretch>
        </p:blipFill>
        <p:spPr>
          <a:xfrm>
            <a:off x="85239" y="112383"/>
            <a:ext cx="1701209" cy="609682"/>
          </a:xfrm>
          <a:prstGeom prst="rect">
            <a:avLst/>
          </a:prstGeom>
        </p:spPr>
      </p:pic>
      <p:sp>
        <p:nvSpPr>
          <p:cNvPr id="7" name="Title 1">
            <a:extLst>
              <a:ext uri="{FF2B5EF4-FFF2-40B4-BE49-F238E27FC236}">
                <a16:creationId xmlns:a16="http://schemas.microsoft.com/office/drawing/2014/main" id="{66873C39-D015-F92C-0D4B-8EC1DAFDEA8C}"/>
              </a:ext>
            </a:extLst>
          </p:cNvPr>
          <p:cNvSpPr>
            <a:spLocks noGrp="1"/>
          </p:cNvSpPr>
          <p:nvPr/>
        </p:nvSpPr>
        <p:spPr>
          <a:xfrm>
            <a:off x="3496" y="115107"/>
            <a:ext cx="12187696" cy="611572"/>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ZA" sz="2000" b="1" kern="1200" cap="all" spc="300" baseline="0">
                <a:solidFill>
                  <a:schemeClr val="tx1">
                    <a:lumMod val="85000"/>
                    <a:lumOff val="15000"/>
                  </a:schemeClr>
                </a:solidFill>
                <a:latin typeface="+mj-lt"/>
                <a:ea typeface="+mj-ea"/>
                <a:cs typeface="+mj-cs"/>
              </a:defRPr>
            </a:lvl1pPr>
          </a:lstStyle>
          <a:p>
            <a:pPr algn="ctr"/>
            <a:r>
              <a:rPr lang="en-US">
                <a:ea typeface="+mj-lt"/>
                <a:cs typeface="+mj-lt"/>
              </a:rPr>
              <a:t>B. Identification du besoin</a:t>
            </a:r>
            <a:br>
              <a:rPr lang="en-US"/>
            </a:br>
            <a:endParaRPr lang="en-US"/>
          </a:p>
        </p:txBody>
      </p:sp>
    </p:spTree>
    <p:extLst>
      <p:ext uri="{BB962C8B-B14F-4D97-AF65-F5344CB8AC3E}">
        <p14:creationId xmlns:p14="http://schemas.microsoft.com/office/powerpoint/2010/main" val="3093046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923F-2B95-8D5A-8578-DBC0FC0DCEA8}"/>
              </a:ext>
            </a:extLst>
          </p:cNvPr>
          <p:cNvSpPr>
            <a:spLocks noGrp="1"/>
          </p:cNvSpPr>
          <p:nvPr>
            <p:ph type="title"/>
          </p:nvPr>
        </p:nvSpPr>
        <p:spPr>
          <a:xfrm>
            <a:off x="841248" y="841248"/>
            <a:ext cx="10479024" cy="557784"/>
          </a:xfrm>
        </p:spPr>
        <p:txBody>
          <a:bodyPr/>
          <a:lstStyle/>
          <a:p>
            <a:r>
              <a:rPr lang="en-US"/>
              <a:t>sommaire</a:t>
            </a: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a:t>
            </a:fld>
            <a:r>
              <a:rPr lang="en-US"/>
              <a:t>/34</a:t>
            </a:r>
          </a:p>
        </p:txBody>
      </p:sp>
      <p:pic>
        <p:nvPicPr>
          <p:cNvPr id="8" name="Image 7">
            <a:extLst>
              <a:ext uri="{FF2B5EF4-FFF2-40B4-BE49-F238E27FC236}">
                <a16:creationId xmlns:a16="http://schemas.microsoft.com/office/drawing/2014/main" id="{67745FDA-7FAD-29A2-A35D-9E73B05319D1}"/>
              </a:ext>
            </a:extLst>
          </p:cNvPr>
          <p:cNvPicPr>
            <a:picLocks noChangeAspect="1"/>
          </p:cNvPicPr>
          <p:nvPr/>
        </p:nvPicPr>
        <p:blipFill>
          <a:blip r:embed="rId2"/>
          <a:stretch>
            <a:fillRect/>
          </a:stretch>
        </p:blipFill>
        <p:spPr>
          <a:xfrm>
            <a:off x="10375161" y="64214"/>
            <a:ext cx="1703276" cy="1019884"/>
          </a:xfrm>
          <a:prstGeom prst="rect">
            <a:avLst/>
          </a:prstGeom>
        </p:spPr>
      </p:pic>
      <p:sp>
        <p:nvSpPr>
          <p:cNvPr id="11" name="Text Placeholder 4">
            <a:extLst>
              <a:ext uri="{FF2B5EF4-FFF2-40B4-BE49-F238E27FC236}">
                <a16:creationId xmlns:a16="http://schemas.microsoft.com/office/drawing/2014/main" id="{5FF70C73-83F2-FA2D-5FDF-3C467EF77846}"/>
              </a:ext>
            </a:extLst>
          </p:cNvPr>
          <p:cNvSpPr txBox="1">
            <a:spLocks/>
          </p:cNvSpPr>
          <p:nvPr/>
        </p:nvSpPr>
        <p:spPr>
          <a:xfrm>
            <a:off x="438912" y="1084098"/>
            <a:ext cx="10479024" cy="5720320"/>
          </a:xfrm>
          <a:prstGeom prst="rect">
            <a:avLst/>
          </a:prstGeom>
        </p:spPr>
        <p:txBody>
          <a:bodyPr vert="horz" lIns="0" tIns="0" rIns="0" bIns="0" rtlCol="0" anchor="t">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a:buFont typeface="Arial" panose="020B0604020202020204" pitchFamily="34" charset="0"/>
              <a:buAutoNum type="romanUcPeriod"/>
            </a:pPr>
            <a:r>
              <a:rPr lang="fr-FR" sz="1600"/>
              <a:t>Contexte du projet</a:t>
            </a:r>
          </a:p>
          <a:p>
            <a:pPr marL="400050" indent="-400050">
              <a:buFont typeface="Arial" panose="020B0604020202020204" pitchFamily="34" charset="0"/>
              <a:buAutoNum type="romanUcPeriod"/>
            </a:pPr>
            <a:r>
              <a:rPr lang="fr-FR" sz="1600"/>
              <a:t>Management du projet </a:t>
            </a:r>
          </a:p>
          <a:p>
            <a:pPr marL="400050" indent="-400050">
              <a:buFont typeface="Arial" panose="020B0604020202020204" pitchFamily="34" charset="0"/>
              <a:buAutoNum type="romanUcPeriod"/>
            </a:pPr>
            <a:r>
              <a:rPr lang="fr-FR" sz="1600"/>
              <a:t> Note de cadrage</a:t>
            </a:r>
          </a:p>
          <a:p>
            <a:pPr marL="726440" lvl="1" indent="-342900">
              <a:buAutoNum type="alphaUcPeriod"/>
            </a:pPr>
            <a:r>
              <a:rPr lang="fr-FR" sz="1600"/>
              <a:t>Objectifs </a:t>
            </a:r>
          </a:p>
          <a:p>
            <a:pPr marL="726440" lvl="1" indent="-342900">
              <a:buAutoNum type="alphaUcPeriod"/>
            </a:pPr>
            <a:r>
              <a:rPr lang="fr-FR" sz="1600"/>
              <a:t>Base des Exigences techniques</a:t>
            </a:r>
          </a:p>
          <a:p>
            <a:pPr marL="726440" lvl="1" indent="-342900">
              <a:buAutoNum type="alphaUcPeriod"/>
            </a:pPr>
            <a:r>
              <a:rPr lang="fr-FR" sz="1600"/>
              <a:t>Communication globale entre l'équipe et le client</a:t>
            </a:r>
          </a:p>
          <a:p>
            <a:pPr marL="726440" lvl="1" indent="-342900">
              <a:buAutoNum type="alphaUcPeriod"/>
            </a:pPr>
            <a:r>
              <a:rPr lang="fr-FR" sz="1600"/>
              <a:t>Macro-Calendrier</a:t>
            </a:r>
          </a:p>
          <a:p>
            <a:pPr marL="726440" lvl="1" indent="-342900">
              <a:buAutoNum type="alphaUcPeriod"/>
            </a:pPr>
            <a:r>
              <a:rPr lang="fr-FR" sz="1600"/>
              <a:t>Risque et contraintes</a:t>
            </a:r>
          </a:p>
          <a:p>
            <a:pPr marL="400050" indent="-400050">
              <a:buFont typeface="Arial" panose="020B0604020202020204" pitchFamily="34" charset="0"/>
              <a:buAutoNum type="romanUcPeriod"/>
            </a:pPr>
            <a:r>
              <a:rPr lang="fr-FR" sz="1600"/>
              <a:t>Cahier des charges techniques </a:t>
            </a:r>
          </a:p>
          <a:p>
            <a:pPr marL="726440" lvl="1" indent="-342900">
              <a:buAutoNum type="alphaUcPeriod"/>
            </a:pPr>
            <a:r>
              <a:rPr lang="fr-FR" sz="1600"/>
              <a:t>Equipe du projet</a:t>
            </a:r>
          </a:p>
          <a:p>
            <a:pPr marL="726440" lvl="1" indent="-342900">
              <a:buAutoNum type="alphaUcPeriod"/>
            </a:pPr>
            <a:r>
              <a:rPr lang="fr-FR" sz="1600"/>
              <a:t>Identification du besoin </a:t>
            </a:r>
          </a:p>
          <a:p>
            <a:pPr marL="726440" lvl="1" indent="-342900">
              <a:buAutoNum type="alphaUcPeriod"/>
            </a:pPr>
            <a:r>
              <a:rPr lang="fr-FR" sz="1600"/>
              <a:t>Fonctionnalités principales pour les acteurs </a:t>
            </a:r>
          </a:p>
          <a:p>
            <a:pPr marL="726440" lvl="1" indent="-342900">
              <a:buAutoNum type="alphaUcPeriod"/>
            </a:pPr>
            <a:r>
              <a:rPr lang="fr-FR" sz="1600"/>
              <a:t>Environnement technique </a:t>
            </a:r>
          </a:p>
          <a:p>
            <a:pPr marL="726440" lvl="1" indent="-342900">
              <a:buAutoNum type="alphaUcPeriod"/>
            </a:pPr>
            <a:r>
              <a:rPr lang="fr-FR" sz="1600"/>
              <a:t>Calendrier détaillé</a:t>
            </a:r>
          </a:p>
          <a:p>
            <a:pPr marL="726440" lvl="1" indent="-342900">
              <a:buAutoNum type="alphaUcPeriod"/>
            </a:pPr>
            <a:r>
              <a:rPr lang="fr-FR" sz="1600"/>
              <a:t>Budget</a:t>
            </a:r>
          </a:p>
          <a:p>
            <a:pPr marL="400050" indent="-400050">
              <a:buFont typeface="Arial" panose="020B0604020202020204" pitchFamily="34" charset="0"/>
              <a:buAutoNum type="romanUcPeriod"/>
            </a:pPr>
            <a:r>
              <a:rPr lang="fr-FR" sz="1600"/>
              <a:t>Conclusion</a:t>
            </a:r>
          </a:p>
          <a:p>
            <a:pPr marL="0" indent="0">
              <a:buNone/>
            </a:pPr>
            <a:endParaRPr lang="fr-FR" sz="1400"/>
          </a:p>
          <a:p>
            <a:pPr marL="726440" lvl="1" indent="-342900">
              <a:buAutoNum type="alphaUcPeriod"/>
            </a:pPr>
            <a:endParaRPr lang="fr-FR" sz="1400"/>
          </a:p>
          <a:p>
            <a:pPr marL="383540" lvl="1" indent="0">
              <a:buNone/>
            </a:pPr>
            <a:endParaRPr lang="fr-FR" sz="1400"/>
          </a:p>
          <a:p>
            <a:pPr marL="285750" indent="-285750">
              <a:buFont typeface="Calibri" panose="020B0604020202020204" pitchFamily="34" charset="0"/>
              <a:buChar char="-"/>
            </a:pPr>
            <a:endParaRPr lang="fr-FR" sz="1400"/>
          </a:p>
          <a:p>
            <a:pPr marL="285750" indent="-285750">
              <a:buFont typeface="Calibri" panose="020B0604020202020204" pitchFamily="34" charset="0"/>
              <a:buChar char="-"/>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p:txBody>
      </p:sp>
      <p:sp>
        <p:nvSpPr>
          <p:cNvPr id="14" name="Titre 1">
            <a:extLst>
              <a:ext uri="{FF2B5EF4-FFF2-40B4-BE49-F238E27FC236}">
                <a16:creationId xmlns:a16="http://schemas.microsoft.com/office/drawing/2014/main" id="{A3DFF58A-D350-0E7B-2FD6-2CAACC066409}"/>
              </a:ext>
            </a:extLst>
          </p:cNvPr>
          <p:cNvSpPr txBox="1">
            <a:spLocks/>
          </p:cNvSpPr>
          <p:nvPr/>
        </p:nvSpPr>
        <p:spPr>
          <a:xfrm>
            <a:off x="2986038" y="167660"/>
            <a:ext cx="6774145" cy="55778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ZA" sz="2000" b="1" kern="1200" cap="all" spc="300" baseline="0">
                <a:solidFill>
                  <a:schemeClr val="tx1">
                    <a:lumMod val="85000"/>
                    <a:lumOff val="15000"/>
                  </a:schemeClr>
                </a:solidFill>
                <a:latin typeface="+mj-lt"/>
                <a:ea typeface="+mj-ea"/>
                <a:cs typeface="+mj-cs"/>
              </a:defRPr>
            </a:lvl1pPr>
          </a:lstStyle>
          <a:p>
            <a:pPr algn="ctr"/>
            <a:r>
              <a:rPr lang="fr-FR" sz="2400"/>
              <a:t>Plan de la présentation</a:t>
            </a:r>
          </a:p>
        </p:txBody>
      </p:sp>
      <p:pic>
        <p:nvPicPr>
          <p:cNvPr id="6" name="Image 5" descr="Une image contenant texte, Police, capture d’écran, logo&#10;&#10;Description générée automatiquement">
            <a:extLst>
              <a:ext uri="{FF2B5EF4-FFF2-40B4-BE49-F238E27FC236}">
                <a16:creationId xmlns:a16="http://schemas.microsoft.com/office/drawing/2014/main" id="{E7C92C79-E1FD-082B-074A-2DF52B7A3E60}"/>
              </a:ext>
            </a:extLst>
          </p:cNvPr>
          <p:cNvPicPr>
            <a:picLocks noChangeAspect="1"/>
          </p:cNvPicPr>
          <p:nvPr/>
        </p:nvPicPr>
        <p:blipFill>
          <a:blip r:embed="rId3"/>
          <a:stretch>
            <a:fillRect/>
          </a:stretch>
        </p:blipFill>
        <p:spPr>
          <a:xfrm>
            <a:off x="45373" y="65531"/>
            <a:ext cx="1704975" cy="619125"/>
          </a:xfrm>
          <a:prstGeom prst="rect">
            <a:avLst/>
          </a:prstGeom>
        </p:spPr>
      </p:pic>
    </p:spTree>
    <p:extLst>
      <p:ext uri="{BB962C8B-B14F-4D97-AF65-F5344CB8AC3E}">
        <p14:creationId xmlns:p14="http://schemas.microsoft.com/office/powerpoint/2010/main" val="4132634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a:t>III. Cahier </a:t>
            </a:r>
            <a:r>
              <a:rPr lang="en-US" err="1"/>
              <a:t>deS</a:t>
            </a:r>
            <a:r>
              <a:rPr lang="en-US"/>
              <a:t> </a:t>
            </a:r>
            <a:r>
              <a:rPr lang="en-US" err="1"/>
              <a:t>chargeS</a:t>
            </a:r>
            <a:r>
              <a:rPr lang="en-US"/>
              <a:t> technique</a:t>
            </a:r>
            <a:br>
              <a:rPr lang="en-US"/>
            </a:br>
            <a:br>
              <a:rPr lang="en-US"/>
            </a:br>
            <a:endParaRPr lang="en-US"/>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41247" y="1536192"/>
            <a:ext cx="6931152" cy="4480560"/>
          </a:xfrm>
        </p:spPr>
        <p:txBody>
          <a:bodyPr vert="horz" lIns="0" tIns="0" rIns="0" bIns="0" rtlCol="0" anchor="t">
            <a:noAutofit/>
          </a:bodyPr>
          <a:lstStyle/>
          <a:p>
            <a:r>
              <a:rPr lang="en-US" sz="6600">
                <a:solidFill>
                  <a:srgbClr val="FFFFFF"/>
                </a:solidFill>
              </a:rPr>
              <a:t>C. </a:t>
            </a:r>
            <a:r>
              <a:rPr lang="fr-FR" sz="6600">
                <a:solidFill>
                  <a:srgbClr val="FFFFFF"/>
                </a:solidFill>
              </a:rPr>
              <a:t>Fonctionnalités principales pour les acteurs</a:t>
            </a:r>
            <a:br>
              <a:rPr lang="en-US" sz="6600">
                <a:solidFill>
                  <a:srgbClr val="FFFFFF"/>
                </a:solidFill>
              </a:rPr>
            </a:br>
            <a:r>
              <a:rPr lang="en-US" sz="4000">
                <a:solidFill>
                  <a:srgbClr val="FFFFFF"/>
                </a:solidFill>
              </a:rPr>
              <a:t>(CDCT : § IV.3.a)</a:t>
            </a:r>
            <a:endParaRPr lang="en-US" sz="4000"/>
          </a:p>
          <a:p>
            <a:endParaRPr lang="en-US"/>
          </a:p>
        </p:txBody>
      </p:sp>
    </p:spTree>
    <p:extLst>
      <p:ext uri="{BB962C8B-B14F-4D97-AF65-F5344CB8AC3E}">
        <p14:creationId xmlns:p14="http://schemas.microsoft.com/office/powerpoint/2010/main" val="556180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B9A44-4367-B7A3-DA5F-16F0054A72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450E30-B019-32F7-9F73-D6C244EDB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679" y="847402"/>
            <a:ext cx="9044321" cy="55441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DCE2F3-5270-4454-C453-4BAA13DAEDE3}"/>
              </a:ext>
            </a:extLst>
          </p:cNvPr>
          <p:cNvSpPr>
            <a:spLocks noGrp="1"/>
          </p:cNvSpPr>
          <p:nvPr>
            <p:ph type="title"/>
          </p:nvPr>
        </p:nvSpPr>
        <p:spPr>
          <a:xfrm>
            <a:off x="505968" y="1199388"/>
            <a:ext cx="10570464" cy="512064"/>
          </a:xfrm>
        </p:spPr>
        <p:txBody>
          <a:bodyPr/>
          <a:lstStyle/>
          <a:p>
            <a:r>
              <a:rPr lang="fr-FR"/>
              <a:t>1. Administrateur</a:t>
            </a:r>
            <a:br>
              <a:rPr lang="en-US"/>
            </a:br>
            <a:endParaRPr lang="en-US"/>
          </a:p>
        </p:txBody>
      </p:sp>
      <p:sp>
        <p:nvSpPr>
          <p:cNvPr id="4" name="Slide Number Placeholder 3">
            <a:extLst>
              <a:ext uri="{FF2B5EF4-FFF2-40B4-BE49-F238E27FC236}">
                <a16:creationId xmlns:a16="http://schemas.microsoft.com/office/drawing/2014/main" id="{C22550D4-D9C1-B933-9EF5-936171F17D9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21</a:t>
            </a:fld>
            <a:r>
              <a:rPr lang="en-US"/>
              <a:t>/34</a:t>
            </a:r>
          </a:p>
        </p:txBody>
      </p:sp>
      <p:pic>
        <p:nvPicPr>
          <p:cNvPr id="8" name="Image 6" descr="A logo with black text and green and blue colors&#10;&#10;Description automatically generated">
            <a:extLst>
              <a:ext uri="{FF2B5EF4-FFF2-40B4-BE49-F238E27FC236}">
                <a16:creationId xmlns:a16="http://schemas.microsoft.com/office/drawing/2014/main" id="{BA93BD73-7F23-BF4A-3D40-1901E508DB39}"/>
              </a:ext>
            </a:extLst>
          </p:cNvPr>
          <p:cNvPicPr>
            <a:picLocks noChangeAspect="1"/>
          </p:cNvPicPr>
          <p:nvPr/>
        </p:nvPicPr>
        <p:blipFill>
          <a:blip r:embed="rId3"/>
          <a:stretch>
            <a:fillRect/>
          </a:stretch>
        </p:blipFill>
        <p:spPr>
          <a:xfrm>
            <a:off x="10384553" y="109894"/>
            <a:ext cx="1703276" cy="1019884"/>
          </a:xfrm>
          <a:prstGeom prst="rect">
            <a:avLst/>
          </a:prstGeom>
        </p:spPr>
      </p:pic>
      <p:pic>
        <p:nvPicPr>
          <p:cNvPr id="14" name="Image 8" descr="A blue background with white text&#10;&#10;Description automatically generated">
            <a:extLst>
              <a:ext uri="{FF2B5EF4-FFF2-40B4-BE49-F238E27FC236}">
                <a16:creationId xmlns:a16="http://schemas.microsoft.com/office/drawing/2014/main" id="{00EC9DEC-3B24-0473-5283-D9478A9D2FC5}"/>
              </a:ext>
            </a:extLst>
          </p:cNvPr>
          <p:cNvPicPr>
            <a:picLocks noChangeAspect="1"/>
          </p:cNvPicPr>
          <p:nvPr/>
        </p:nvPicPr>
        <p:blipFill>
          <a:blip r:embed="rId4"/>
          <a:stretch>
            <a:fillRect/>
          </a:stretch>
        </p:blipFill>
        <p:spPr>
          <a:xfrm>
            <a:off x="85239" y="112383"/>
            <a:ext cx="1701209" cy="609682"/>
          </a:xfrm>
          <a:prstGeom prst="rect">
            <a:avLst/>
          </a:prstGeom>
        </p:spPr>
      </p:pic>
      <p:sp>
        <p:nvSpPr>
          <p:cNvPr id="6" name="Title 1">
            <a:extLst>
              <a:ext uri="{FF2B5EF4-FFF2-40B4-BE49-F238E27FC236}">
                <a16:creationId xmlns:a16="http://schemas.microsoft.com/office/drawing/2014/main" id="{F0672D54-EDD6-1A36-5A9F-3D4E430B6E57}"/>
              </a:ext>
            </a:extLst>
          </p:cNvPr>
          <p:cNvSpPr>
            <a:spLocks noGrp="1"/>
          </p:cNvSpPr>
          <p:nvPr/>
        </p:nvSpPr>
        <p:spPr>
          <a:xfrm>
            <a:off x="3496" y="115107"/>
            <a:ext cx="12187696" cy="611572"/>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ZA" sz="2000" b="1" kern="1200" cap="all" spc="300" baseline="0">
                <a:solidFill>
                  <a:schemeClr val="tx1">
                    <a:lumMod val="85000"/>
                    <a:lumOff val="15000"/>
                  </a:schemeClr>
                </a:solidFill>
                <a:latin typeface="+mj-lt"/>
                <a:ea typeface="+mj-ea"/>
                <a:cs typeface="+mj-cs"/>
              </a:defRPr>
            </a:lvl1pPr>
          </a:lstStyle>
          <a:p>
            <a:pPr algn="ctr"/>
            <a:r>
              <a:rPr lang="en-US">
                <a:ea typeface="+mj-lt"/>
                <a:cs typeface="+mj-lt"/>
              </a:rPr>
              <a:t>C. </a:t>
            </a:r>
            <a:r>
              <a:rPr lang="en-US" err="1">
                <a:ea typeface="+mj-lt"/>
                <a:cs typeface="+mj-lt"/>
              </a:rPr>
              <a:t>Principales</a:t>
            </a:r>
            <a:r>
              <a:rPr lang="en-US">
                <a:ea typeface="+mj-lt"/>
                <a:cs typeface="+mj-lt"/>
              </a:rPr>
              <a:t> </a:t>
            </a:r>
            <a:r>
              <a:rPr lang="en-US" err="1">
                <a:ea typeface="+mj-lt"/>
                <a:cs typeface="+mj-lt"/>
              </a:rPr>
              <a:t>fonctionnalités</a:t>
            </a:r>
            <a:r>
              <a:rPr lang="en-US">
                <a:ea typeface="+mj-lt"/>
                <a:cs typeface="+mj-lt"/>
              </a:rPr>
              <a:t> pour les </a:t>
            </a:r>
            <a:r>
              <a:rPr lang="en-US" err="1">
                <a:ea typeface="+mj-lt"/>
                <a:cs typeface="+mj-lt"/>
              </a:rPr>
              <a:t>acteurs</a:t>
            </a:r>
            <a:br>
              <a:rPr lang="en-US"/>
            </a:br>
            <a:endParaRPr lang="en-US"/>
          </a:p>
        </p:txBody>
      </p:sp>
    </p:spTree>
    <p:extLst>
      <p:ext uri="{BB962C8B-B14F-4D97-AF65-F5344CB8AC3E}">
        <p14:creationId xmlns:p14="http://schemas.microsoft.com/office/powerpoint/2010/main" val="407432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8E88-B858-E1DE-A0D4-EB2D36F35EFC}"/>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33679575-AEAA-84C1-4AC8-97C5CA42BC88}"/>
              </a:ext>
            </a:extLst>
          </p:cNvPr>
          <p:cNvGrpSpPr/>
          <p:nvPr/>
        </p:nvGrpSpPr>
        <p:grpSpPr>
          <a:xfrm>
            <a:off x="3389322" y="1234752"/>
            <a:ext cx="8802678" cy="5156846"/>
            <a:chOff x="2817822" y="460052"/>
            <a:chExt cx="9374178" cy="5937896"/>
          </a:xfrm>
        </p:grpSpPr>
        <p:pic>
          <p:nvPicPr>
            <p:cNvPr id="3074" name="Picture 2" descr="Insertion de l’image...">
              <a:extLst>
                <a:ext uri="{FF2B5EF4-FFF2-40B4-BE49-F238E27FC236}">
                  <a16:creationId xmlns:a16="http://schemas.microsoft.com/office/drawing/2014/main" id="{FC0A70EF-D6A1-EE7F-B755-AA56487E7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822" y="460052"/>
              <a:ext cx="9374178" cy="59378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450F0A5-6554-35B5-D1E7-F999AA90CFD9}"/>
                </a:ext>
              </a:extLst>
            </p:cNvPr>
            <p:cNvSpPr/>
            <p:nvPr/>
          </p:nvSpPr>
          <p:spPr>
            <a:xfrm>
              <a:off x="3081297" y="737667"/>
              <a:ext cx="3265715" cy="38420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a:solidFill>
                  <a:schemeClr val="lt1"/>
                </a:solidFill>
              </a:endParaRPr>
            </a:p>
          </p:txBody>
        </p:sp>
      </p:grpSp>
      <p:sp>
        <p:nvSpPr>
          <p:cNvPr id="2" name="Title 1">
            <a:extLst>
              <a:ext uri="{FF2B5EF4-FFF2-40B4-BE49-F238E27FC236}">
                <a16:creationId xmlns:a16="http://schemas.microsoft.com/office/drawing/2014/main" id="{90293FB5-C171-F877-4C6B-7380A7659B5E}"/>
              </a:ext>
            </a:extLst>
          </p:cNvPr>
          <p:cNvSpPr>
            <a:spLocks noGrp="1"/>
          </p:cNvSpPr>
          <p:nvPr>
            <p:ph type="title"/>
          </p:nvPr>
        </p:nvSpPr>
        <p:spPr>
          <a:xfrm>
            <a:off x="521208" y="1207008"/>
            <a:ext cx="10479024" cy="557784"/>
          </a:xfrm>
        </p:spPr>
        <p:txBody>
          <a:bodyPr/>
          <a:lstStyle/>
          <a:p>
            <a:r>
              <a:rPr lang="fr-FR"/>
              <a:t>B. Opérateur Colis</a:t>
            </a:r>
            <a:br>
              <a:rPr lang="en-US"/>
            </a:br>
            <a:endParaRPr lang="en-US"/>
          </a:p>
        </p:txBody>
      </p:sp>
      <p:sp>
        <p:nvSpPr>
          <p:cNvPr id="4" name="Slide Number Placeholder 3">
            <a:extLst>
              <a:ext uri="{FF2B5EF4-FFF2-40B4-BE49-F238E27FC236}">
                <a16:creationId xmlns:a16="http://schemas.microsoft.com/office/drawing/2014/main" id="{60009AAD-7593-9975-8445-802D97786986}"/>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22</a:t>
            </a:fld>
            <a:r>
              <a:rPr lang="en-US"/>
              <a:t>/34</a:t>
            </a:r>
          </a:p>
        </p:txBody>
      </p:sp>
      <p:pic>
        <p:nvPicPr>
          <p:cNvPr id="9" name="Image 6" descr="A logo with black text and green and blue colors&#10;&#10;Description automatically generated">
            <a:extLst>
              <a:ext uri="{FF2B5EF4-FFF2-40B4-BE49-F238E27FC236}">
                <a16:creationId xmlns:a16="http://schemas.microsoft.com/office/drawing/2014/main" id="{53C6AD7D-F93A-A09B-E437-DCD562A0B72F}"/>
              </a:ext>
            </a:extLst>
          </p:cNvPr>
          <p:cNvPicPr>
            <a:picLocks noChangeAspect="1"/>
          </p:cNvPicPr>
          <p:nvPr/>
        </p:nvPicPr>
        <p:blipFill>
          <a:blip r:embed="rId3"/>
          <a:stretch>
            <a:fillRect/>
          </a:stretch>
        </p:blipFill>
        <p:spPr>
          <a:xfrm>
            <a:off x="10384553" y="109894"/>
            <a:ext cx="1703276" cy="1019884"/>
          </a:xfrm>
          <a:prstGeom prst="rect">
            <a:avLst/>
          </a:prstGeom>
        </p:spPr>
      </p:pic>
      <p:pic>
        <p:nvPicPr>
          <p:cNvPr id="15" name="Image 8" descr="A blue background with white text&#10;&#10;Description automatically generated">
            <a:extLst>
              <a:ext uri="{FF2B5EF4-FFF2-40B4-BE49-F238E27FC236}">
                <a16:creationId xmlns:a16="http://schemas.microsoft.com/office/drawing/2014/main" id="{90B15C9A-52D7-4CA4-070F-442BF97B77F9}"/>
              </a:ext>
            </a:extLst>
          </p:cNvPr>
          <p:cNvPicPr>
            <a:picLocks noChangeAspect="1"/>
          </p:cNvPicPr>
          <p:nvPr/>
        </p:nvPicPr>
        <p:blipFill>
          <a:blip r:embed="rId4"/>
          <a:stretch>
            <a:fillRect/>
          </a:stretch>
        </p:blipFill>
        <p:spPr>
          <a:xfrm>
            <a:off x="85239" y="112383"/>
            <a:ext cx="1701209" cy="609682"/>
          </a:xfrm>
          <a:prstGeom prst="rect">
            <a:avLst/>
          </a:prstGeom>
        </p:spPr>
      </p:pic>
      <p:sp>
        <p:nvSpPr>
          <p:cNvPr id="7" name="Title 1">
            <a:extLst>
              <a:ext uri="{FF2B5EF4-FFF2-40B4-BE49-F238E27FC236}">
                <a16:creationId xmlns:a16="http://schemas.microsoft.com/office/drawing/2014/main" id="{FEE6584C-8C39-6BDC-9C26-5F447120D856}"/>
              </a:ext>
            </a:extLst>
          </p:cNvPr>
          <p:cNvSpPr>
            <a:spLocks noGrp="1"/>
          </p:cNvSpPr>
          <p:nvPr/>
        </p:nvSpPr>
        <p:spPr>
          <a:xfrm>
            <a:off x="3496" y="115107"/>
            <a:ext cx="12187696" cy="611572"/>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ZA" sz="2000" b="1" kern="1200" cap="all" spc="300" baseline="0">
                <a:solidFill>
                  <a:schemeClr val="tx1">
                    <a:lumMod val="85000"/>
                    <a:lumOff val="15000"/>
                  </a:schemeClr>
                </a:solidFill>
                <a:latin typeface="+mj-lt"/>
                <a:ea typeface="+mj-ea"/>
                <a:cs typeface="+mj-cs"/>
              </a:defRPr>
            </a:lvl1pPr>
          </a:lstStyle>
          <a:p>
            <a:pPr algn="ctr"/>
            <a:r>
              <a:rPr lang="en-US">
                <a:ea typeface="+mj-lt"/>
                <a:cs typeface="+mj-lt"/>
              </a:rPr>
              <a:t>C. </a:t>
            </a:r>
            <a:r>
              <a:rPr lang="en-US" err="1">
                <a:ea typeface="+mj-lt"/>
                <a:cs typeface="+mj-lt"/>
              </a:rPr>
              <a:t>Principales</a:t>
            </a:r>
            <a:r>
              <a:rPr lang="en-US">
                <a:ea typeface="+mj-lt"/>
                <a:cs typeface="+mj-lt"/>
              </a:rPr>
              <a:t> </a:t>
            </a:r>
            <a:r>
              <a:rPr lang="en-US" err="1">
                <a:ea typeface="+mj-lt"/>
                <a:cs typeface="+mj-lt"/>
              </a:rPr>
              <a:t>fonctionnalités</a:t>
            </a:r>
            <a:r>
              <a:rPr lang="en-US">
                <a:ea typeface="+mj-lt"/>
                <a:cs typeface="+mj-lt"/>
              </a:rPr>
              <a:t> pour les </a:t>
            </a:r>
            <a:r>
              <a:rPr lang="en-US" err="1">
                <a:ea typeface="+mj-lt"/>
                <a:cs typeface="+mj-lt"/>
              </a:rPr>
              <a:t>acteurs</a:t>
            </a:r>
            <a:br>
              <a:rPr lang="en-US"/>
            </a:br>
            <a:endParaRPr lang="en-US"/>
          </a:p>
        </p:txBody>
      </p:sp>
    </p:spTree>
    <p:extLst>
      <p:ext uri="{BB962C8B-B14F-4D97-AF65-F5344CB8AC3E}">
        <p14:creationId xmlns:p14="http://schemas.microsoft.com/office/powerpoint/2010/main" val="3802529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33691-E6EB-AF54-9CF4-E172EE477D64}"/>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BB84033-B63A-E948-80E7-DF8CA1F4C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722" y="973801"/>
            <a:ext cx="8048278" cy="54177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56A50D-4ECE-D1D3-A2B0-2BD97F6CE7C3}"/>
              </a:ext>
            </a:extLst>
          </p:cNvPr>
          <p:cNvSpPr>
            <a:spLocks noGrp="1"/>
          </p:cNvSpPr>
          <p:nvPr>
            <p:ph type="title"/>
          </p:nvPr>
        </p:nvSpPr>
        <p:spPr>
          <a:xfrm>
            <a:off x="498348" y="1207008"/>
            <a:ext cx="10479024" cy="557784"/>
          </a:xfrm>
        </p:spPr>
        <p:txBody>
          <a:bodyPr/>
          <a:lstStyle/>
          <a:p>
            <a:r>
              <a:rPr lang="fr-FR"/>
              <a:t>C. Opérateur Stock</a:t>
            </a:r>
            <a:br>
              <a:rPr lang="en-US"/>
            </a:br>
            <a:endParaRPr lang="en-US"/>
          </a:p>
        </p:txBody>
      </p:sp>
      <p:sp>
        <p:nvSpPr>
          <p:cNvPr id="4" name="Slide Number Placeholder 3">
            <a:extLst>
              <a:ext uri="{FF2B5EF4-FFF2-40B4-BE49-F238E27FC236}">
                <a16:creationId xmlns:a16="http://schemas.microsoft.com/office/drawing/2014/main" id="{306A30E6-8C82-81A8-2FEF-BE48774EB844}"/>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23</a:t>
            </a:fld>
            <a:r>
              <a:rPr lang="en-US"/>
              <a:t>/34</a:t>
            </a:r>
          </a:p>
        </p:txBody>
      </p:sp>
      <p:pic>
        <p:nvPicPr>
          <p:cNvPr id="7" name="Image 6" descr="A logo with black text and green and blue colors&#10;&#10;Description automatically generated">
            <a:extLst>
              <a:ext uri="{FF2B5EF4-FFF2-40B4-BE49-F238E27FC236}">
                <a16:creationId xmlns:a16="http://schemas.microsoft.com/office/drawing/2014/main" id="{D6EADB31-BBDA-A1A5-C788-EA8E333DFEB2}"/>
              </a:ext>
            </a:extLst>
          </p:cNvPr>
          <p:cNvPicPr>
            <a:picLocks noChangeAspect="1"/>
          </p:cNvPicPr>
          <p:nvPr/>
        </p:nvPicPr>
        <p:blipFill>
          <a:blip r:embed="rId3"/>
          <a:stretch>
            <a:fillRect/>
          </a:stretch>
        </p:blipFill>
        <p:spPr>
          <a:xfrm>
            <a:off x="10384553" y="109894"/>
            <a:ext cx="1703276" cy="1019884"/>
          </a:xfrm>
          <a:prstGeom prst="rect">
            <a:avLst/>
          </a:prstGeom>
        </p:spPr>
      </p:pic>
      <p:pic>
        <p:nvPicPr>
          <p:cNvPr id="13" name="Image 8" descr="A blue background with white text&#10;&#10;Description automatically generated">
            <a:extLst>
              <a:ext uri="{FF2B5EF4-FFF2-40B4-BE49-F238E27FC236}">
                <a16:creationId xmlns:a16="http://schemas.microsoft.com/office/drawing/2014/main" id="{3DEBB9C5-E4E4-87FB-B7F1-72F6B510A332}"/>
              </a:ext>
            </a:extLst>
          </p:cNvPr>
          <p:cNvPicPr>
            <a:picLocks noChangeAspect="1"/>
          </p:cNvPicPr>
          <p:nvPr/>
        </p:nvPicPr>
        <p:blipFill>
          <a:blip r:embed="rId4"/>
          <a:stretch>
            <a:fillRect/>
          </a:stretch>
        </p:blipFill>
        <p:spPr>
          <a:xfrm>
            <a:off x="85239" y="112383"/>
            <a:ext cx="1701209" cy="609682"/>
          </a:xfrm>
          <a:prstGeom prst="rect">
            <a:avLst/>
          </a:prstGeom>
        </p:spPr>
      </p:pic>
      <p:sp>
        <p:nvSpPr>
          <p:cNvPr id="5" name="Title 1">
            <a:extLst>
              <a:ext uri="{FF2B5EF4-FFF2-40B4-BE49-F238E27FC236}">
                <a16:creationId xmlns:a16="http://schemas.microsoft.com/office/drawing/2014/main" id="{0483D34F-C7AD-8672-5A56-0145C2002F2E}"/>
              </a:ext>
            </a:extLst>
          </p:cNvPr>
          <p:cNvSpPr>
            <a:spLocks noGrp="1"/>
          </p:cNvSpPr>
          <p:nvPr/>
        </p:nvSpPr>
        <p:spPr>
          <a:xfrm>
            <a:off x="3496" y="115107"/>
            <a:ext cx="12187696" cy="611572"/>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ZA" sz="2000" b="1" kern="1200" cap="all" spc="300" baseline="0">
                <a:solidFill>
                  <a:schemeClr val="tx1">
                    <a:lumMod val="85000"/>
                    <a:lumOff val="15000"/>
                  </a:schemeClr>
                </a:solidFill>
                <a:latin typeface="+mj-lt"/>
                <a:ea typeface="+mj-ea"/>
                <a:cs typeface="+mj-cs"/>
              </a:defRPr>
            </a:lvl1pPr>
          </a:lstStyle>
          <a:p>
            <a:pPr algn="ctr"/>
            <a:r>
              <a:rPr lang="en-US">
                <a:ea typeface="+mj-lt"/>
                <a:cs typeface="+mj-lt"/>
              </a:rPr>
              <a:t>C. </a:t>
            </a:r>
            <a:r>
              <a:rPr lang="en-US" err="1">
                <a:ea typeface="+mj-lt"/>
                <a:cs typeface="+mj-lt"/>
              </a:rPr>
              <a:t>Principales</a:t>
            </a:r>
            <a:r>
              <a:rPr lang="en-US">
                <a:ea typeface="+mj-lt"/>
                <a:cs typeface="+mj-lt"/>
              </a:rPr>
              <a:t> </a:t>
            </a:r>
            <a:r>
              <a:rPr lang="en-US" err="1">
                <a:ea typeface="+mj-lt"/>
                <a:cs typeface="+mj-lt"/>
              </a:rPr>
              <a:t>fonctionnalités</a:t>
            </a:r>
            <a:r>
              <a:rPr lang="en-US">
                <a:ea typeface="+mj-lt"/>
                <a:cs typeface="+mj-lt"/>
              </a:rPr>
              <a:t> pour les </a:t>
            </a:r>
            <a:r>
              <a:rPr lang="en-US" err="1">
                <a:ea typeface="+mj-lt"/>
                <a:cs typeface="+mj-lt"/>
              </a:rPr>
              <a:t>acteurs</a:t>
            </a:r>
            <a:br>
              <a:rPr lang="en-US"/>
            </a:br>
            <a:endParaRPr lang="en-US"/>
          </a:p>
        </p:txBody>
      </p:sp>
    </p:spTree>
    <p:extLst>
      <p:ext uri="{BB962C8B-B14F-4D97-AF65-F5344CB8AC3E}">
        <p14:creationId xmlns:p14="http://schemas.microsoft.com/office/powerpoint/2010/main" val="3102997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a:t>III. Cahier </a:t>
            </a:r>
            <a:r>
              <a:rPr lang="en-US" err="1"/>
              <a:t>deS</a:t>
            </a:r>
            <a:r>
              <a:rPr lang="en-US"/>
              <a:t> chargeS technique</a:t>
            </a:r>
            <a:br>
              <a:rPr lang="en-US"/>
            </a:br>
            <a:br>
              <a:rPr lang="en-US"/>
            </a:br>
            <a:endParaRPr lang="en-US"/>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41247" y="1536192"/>
            <a:ext cx="6931152" cy="4480560"/>
          </a:xfrm>
        </p:spPr>
        <p:txBody>
          <a:bodyPr vert="horz" lIns="0" tIns="0" rIns="0" bIns="0" rtlCol="0" anchor="t">
            <a:noAutofit/>
          </a:bodyPr>
          <a:lstStyle/>
          <a:p>
            <a:r>
              <a:rPr lang="en-US" sz="6600">
                <a:solidFill>
                  <a:srgbClr val="FFFFFF"/>
                </a:solidFill>
              </a:rPr>
              <a:t>D. </a:t>
            </a:r>
            <a:r>
              <a:rPr lang="fr-FR" sz="6600">
                <a:solidFill>
                  <a:srgbClr val="FFFFFF"/>
                </a:solidFill>
              </a:rPr>
              <a:t>Environnement technique</a:t>
            </a:r>
            <a:br>
              <a:rPr lang="en-US" sz="6600">
                <a:solidFill>
                  <a:srgbClr val="FFFFFF"/>
                </a:solidFill>
              </a:rPr>
            </a:br>
            <a:r>
              <a:rPr lang="en-US" sz="4000">
                <a:solidFill>
                  <a:srgbClr val="FFFFFF"/>
                </a:solidFill>
              </a:rPr>
              <a:t>(CDCT: § IV.2.a, b)</a:t>
            </a:r>
            <a:endParaRPr lang="en-US" sz="4000"/>
          </a:p>
          <a:p>
            <a:endParaRPr lang="en-US"/>
          </a:p>
        </p:txBody>
      </p:sp>
    </p:spTree>
    <p:extLst>
      <p:ext uri="{BB962C8B-B14F-4D97-AF65-F5344CB8AC3E}">
        <p14:creationId xmlns:p14="http://schemas.microsoft.com/office/powerpoint/2010/main" val="3846755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89125-FD59-DC37-9063-745FEDCC6B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C9D16-1B7B-B8BD-C34F-16D6061133B9}"/>
              </a:ext>
            </a:extLst>
          </p:cNvPr>
          <p:cNvSpPr>
            <a:spLocks noGrp="1"/>
          </p:cNvSpPr>
          <p:nvPr>
            <p:ph type="title"/>
          </p:nvPr>
        </p:nvSpPr>
        <p:spPr>
          <a:xfrm>
            <a:off x="153207" y="111521"/>
            <a:ext cx="11945649" cy="301393"/>
          </a:xfrm>
        </p:spPr>
        <p:txBody>
          <a:bodyPr/>
          <a:lstStyle/>
          <a:p>
            <a:pPr algn="ctr"/>
            <a:r>
              <a:rPr lang="en-US"/>
              <a:t>D. Environnement </a:t>
            </a:r>
            <a:r>
              <a:rPr lang="en-US" err="1"/>
              <a:t>informatique</a:t>
            </a:r>
            <a:r>
              <a:rPr lang="en-US"/>
              <a:t> technique</a:t>
            </a:r>
            <a:br>
              <a:rPr lang="en-US"/>
            </a:br>
            <a:endParaRPr lang="en-US"/>
          </a:p>
        </p:txBody>
      </p:sp>
      <p:sp>
        <p:nvSpPr>
          <p:cNvPr id="6" name="Content Placeholder 5">
            <a:extLst>
              <a:ext uri="{FF2B5EF4-FFF2-40B4-BE49-F238E27FC236}">
                <a16:creationId xmlns:a16="http://schemas.microsoft.com/office/drawing/2014/main" id="{842E31CD-E6FE-400E-5AFD-6020D19739E6}"/>
              </a:ext>
            </a:extLst>
          </p:cNvPr>
          <p:cNvSpPr>
            <a:spLocks noGrp="1"/>
          </p:cNvSpPr>
          <p:nvPr>
            <p:ph sz="quarter" idx="14"/>
          </p:nvPr>
        </p:nvSpPr>
        <p:spPr>
          <a:xfrm>
            <a:off x="841248" y="1536827"/>
            <a:ext cx="10231444" cy="4480560"/>
          </a:xfrm>
        </p:spPr>
        <p:txBody>
          <a:bodyPr vert="horz" lIns="0" tIns="0" rIns="0" bIns="0" rtlCol="0" anchor="t">
            <a:normAutofit/>
          </a:bodyPr>
          <a:lstStyle/>
          <a:p>
            <a:pPr marL="0" indent="0">
              <a:buNone/>
            </a:pPr>
            <a:r>
              <a:rPr lang="fr-FR"/>
              <a:t>Environnement informatique présentant les caractéristiques suivantes :</a:t>
            </a:r>
          </a:p>
          <a:p>
            <a:r>
              <a:rPr lang="fr-FR" b="1"/>
              <a:t>Langage de programmation</a:t>
            </a:r>
            <a:r>
              <a:rPr lang="fr-FR"/>
              <a:t> :  Python. </a:t>
            </a:r>
          </a:p>
          <a:p>
            <a:r>
              <a:rPr lang="fr-FR" b="1" err="1"/>
              <a:t>Frameworks</a:t>
            </a:r>
            <a:r>
              <a:rPr lang="fr-FR"/>
              <a:t> : frontend (JavaScript), backend (Flask API, Python).  </a:t>
            </a:r>
          </a:p>
          <a:p>
            <a:pPr lvl="1"/>
            <a:r>
              <a:rPr lang="fr-FR"/>
              <a:t>JavaScript est un langage de programmation supporté par tous les navigateurs web modern, un écosystème riche avec des bibliothèques comme </a:t>
            </a:r>
            <a:r>
              <a:rPr lang="fr-FR" err="1"/>
              <a:t>bootstrap</a:t>
            </a:r>
            <a:r>
              <a:rPr lang="fr-FR"/>
              <a:t> qui fournit des composants d’interface déjà stylisée.</a:t>
            </a:r>
          </a:p>
          <a:p>
            <a:pPr lvl="1"/>
            <a:r>
              <a:rPr lang="fr-FR"/>
              <a:t>L’API Flask est un micro-</a:t>
            </a:r>
            <a:r>
              <a:rPr lang="fr-FR" err="1"/>
              <a:t>framework</a:t>
            </a:r>
            <a:r>
              <a:rPr lang="fr-FR"/>
              <a:t> qui constituera le noyau de notre application web.</a:t>
            </a:r>
          </a:p>
          <a:p>
            <a:r>
              <a:rPr lang="fr-FR" b="1"/>
              <a:t>Base de données </a:t>
            </a:r>
            <a:r>
              <a:rPr lang="fr-FR"/>
              <a:t>:  Relationnelle (SQL) et utilisation de </a:t>
            </a:r>
            <a:r>
              <a:rPr lang="fr-FR" err="1"/>
              <a:t>SQLAlchemy</a:t>
            </a:r>
            <a:r>
              <a:rPr lang="fr-FR"/>
              <a:t>. </a:t>
            </a:r>
            <a:r>
              <a:rPr lang="fr-FR" err="1"/>
              <a:t>SQLAlchemy</a:t>
            </a:r>
            <a:r>
              <a:rPr lang="fr-FR"/>
              <a:t> est une bibliothèque Python qui établit une liaison entre le langage de programmation et les bases de données SQL.</a:t>
            </a:r>
          </a:p>
          <a:p>
            <a:r>
              <a:rPr lang="fr-FR" b="1"/>
              <a:t>Infrastructure</a:t>
            </a:r>
            <a:r>
              <a:rPr lang="fr-FR"/>
              <a:t> : Les serveurs </a:t>
            </a:r>
            <a:r>
              <a:rPr lang="fr-FR" err="1"/>
              <a:t>MariaDB</a:t>
            </a:r>
            <a:r>
              <a:rPr lang="fr-FR"/>
              <a:t> et Apache HTTP seront hébergés par DIGICHEESE sur votre ordinateur Windows 2000. Cependant, nous pouvons proposer une infrastructure cloud géré soit par Microsoft (Azure) ou alors auprès d’autre service (AWS, Google).</a:t>
            </a:r>
            <a:endParaRPr lang="en-US"/>
          </a:p>
        </p:txBody>
      </p:sp>
      <p:sp>
        <p:nvSpPr>
          <p:cNvPr id="4" name="Slide Number Placeholder 3">
            <a:extLst>
              <a:ext uri="{FF2B5EF4-FFF2-40B4-BE49-F238E27FC236}">
                <a16:creationId xmlns:a16="http://schemas.microsoft.com/office/drawing/2014/main" id="{4550A3AB-31DC-FA49-044B-37EC10A353F0}"/>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25</a:t>
            </a:fld>
            <a:r>
              <a:rPr lang="en-US"/>
              <a:t>/34</a:t>
            </a:r>
          </a:p>
        </p:txBody>
      </p:sp>
      <p:pic>
        <p:nvPicPr>
          <p:cNvPr id="8" name="Image 6" descr="A logo with black text and green and blue colors&#10;&#10;Description automatically generated">
            <a:extLst>
              <a:ext uri="{FF2B5EF4-FFF2-40B4-BE49-F238E27FC236}">
                <a16:creationId xmlns:a16="http://schemas.microsoft.com/office/drawing/2014/main" id="{BE1D5A19-A3B2-0F65-D602-0EFF07259473}"/>
              </a:ext>
            </a:extLst>
          </p:cNvPr>
          <p:cNvPicPr>
            <a:picLocks noChangeAspect="1"/>
          </p:cNvPicPr>
          <p:nvPr/>
        </p:nvPicPr>
        <p:blipFill>
          <a:blip r:embed="rId2"/>
          <a:stretch>
            <a:fillRect/>
          </a:stretch>
        </p:blipFill>
        <p:spPr>
          <a:xfrm>
            <a:off x="10384553" y="109894"/>
            <a:ext cx="1703276" cy="1019884"/>
          </a:xfrm>
          <a:prstGeom prst="rect">
            <a:avLst/>
          </a:prstGeom>
        </p:spPr>
      </p:pic>
      <p:pic>
        <p:nvPicPr>
          <p:cNvPr id="14" name="Image 8" descr="A blue background with white text&#10;&#10;Description automatically generated">
            <a:extLst>
              <a:ext uri="{FF2B5EF4-FFF2-40B4-BE49-F238E27FC236}">
                <a16:creationId xmlns:a16="http://schemas.microsoft.com/office/drawing/2014/main" id="{F845C398-A46C-F99C-E6AA-80E5451F7A43}"/>
              </a:ext>
            </a:extLst>
          </p:cNvPr>
          <p:cNvPicPr>
            <a:picLocks noChangeAspect="1"/>
          </p:cNvPicPr>
          <p:nvPr/>
        </p:nvPicPr>
        <p:blipFill>
          <a:blip r:embed="rId3"/>
          <a:stretch>
            <a:fillRect/>
          </a:stretch>
        </p:blipFill>
        <p:spPr>
          <a:xfrm>
            <a:off x="85239" y="112383"/>
            <a:ext cx="1701209" cy="609682"/>
          </a:xfrm>
          <a:prstGeom prst="rect">
            <a:avLst/>
          </a:prstGeom>
        </p:spPr>
      </p:pic>
    </p:spTree>
    <p:extLst>
      <p:ext uri="{BB962C8B-B14F-4D97-AF65-F5344CB8AC3E}">
        <p14:creationId xmlns:p14="http://schemas.microsoft.com/office/powerpoint/2010/main" val="398785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C77A4-1048-7178-0DD8-4C34AE7D6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7D678-63BE-2DB3-6E85-10E3D9194E64}"/>
              </a:ext>
            </a:extLst>
          </p:cNvPr>
          <p:cNvSpPr>
            <a:spLocks noGrp="1"/>
          </p:cNvSpPr>
          <p:nvPr>
            <p:ph type="title"/>
          </p:nvPr>
        </p:nvSpPr>
        <p:spPr>
          <a:xfrm>
            <a:off x="81489" y="111521"/>
            <a:ext cx="12017367" cy="382075"/>
          </a:xfrm>
        </p:spPr>
        <p:txBody>
          <a:bodyPr/>
          <a:lstStyle/>
          <a:p>
            <a:pPr algn="ctr"/>
            <a:r>
              <a:rPr lang="en-US"/>
              <a:t>D. Environnement </a:t>
            </a:r>
            <a:r>
              <a:rPr lang="en-US" err="1"/>
              <a:t>informatique</a:t>
            </a:r>
            <a:r>
              <a:rPr lang="en-US"/>
              <a:t> technique</a:t>
            </a:r>
            <a:br>
              <a:rPr lang="en-US"/>
            </a:br>
            <a:endParaRPr lang="en-US"/>
          </a:p>
        </p:txBody>
      </p:sp>
      <p:sp>
        <p:nvSpPr>
          <p:cNvPr id="6" name="Content Placeholder 5">
            <a:extLst>
              <a:ext uri="{FF2B5EF4-FFF2-40B4-BE49-F238E27FC236}">
                <a16:creationId xmlns:a16="http://schemas.microsoft.com/office/drawing/2014/main" id="{ADD34D2D-D03E-FDED-C65F-0830CB9FA7F8}"/>
              </a:ext>
            </a:extLst>
          </p:cNvPr>
          <p:cNvSpPr>
            <a:spLocks noGrp="1"/>
          </p:cNvSpPr>
          <p:nvPr>
            <p:ph sz="quarter" idx="14"/>
          </p:nvPr>
        </p:nvSpPr>
        <p:spPr>
          <a:xfrm>
            <a:off x="841248" y="1536827"/>
            <a:ext cx="10231444" cy="4480560"/>
          </a:xfrm>
        </p:spPr>
        <p:txBody>
          <a:bodyPr vert="horz" lIns="0" tIns="0" rIns="0" bIns="0" rtlCol="0" anchor="t">
            <a:normAutofit/>
          </a:bodyPr>
          <a:lstStyle/>
          <a:p>
            <a:pPr marL="0" indent="0">
              <a:buNone/>
            </a:pPr>
            <a:r>
              <a:rPr lang="fr-FR"/>
              <a:t>Au niveau des outils de développements :  </a:t>
            </a:r>
          </a:p>
          <a:p>
            <a:r>
              <a:rPr lang="fr-FR" b="1"/>
              <a:t>Environnement de développement intégré (IDE)</a:t>
            </a:r>
            <a:r>
              <a:rPr lang="fr-FR"/>
              <a:t> :  VS Code, </a:t>
            </a:r>
            <a:r>
              <a:rPr lang="fr-FR" err="1"/>
              <a:t>JetBrains</a:t>
            </a:r>
            <a:r>
              <a:rPr lang="fr-FR"/>
              <a:t> </a:t>
            </a:r>
          </a:p>
          <a:p>
            <a:r>
              <a:rPr lang="fr-FR" b="1"/>
              <a:t>Outils de gestions des versions</a:t>
            </a:r>
            <a:r>
              <a:rPr lang="fr-FR"/>
              <a:t> : GitHub </a:t>
            </a:r>
          </a:p>
          <a:p>
            <a:r>
              <a:rPr lang="fr-FR" b="1"/>
              <a:t>Environnement de test</a:t>
            </a:r>
            <a:r>
              <a:rPr lang="fr-FR"/>
              <a:t> : test unitaires (</a:t>
            </a:r>
            <a:r>
              <a:rPr lang="fr-FR" err="1"/>
              <a:t>pytest</a:t>
            </a:r>
            <a:r>
              <a:rPr lang="fr-FR"/>
              <a:t>), </a:t>
            </a:r>
            <a:r>
              <a:rPr lang="fr-FR" err="1"/>
              <a:t>Swagger</a:t>
            </a:r>
            <a:r>
              <a:rPr lang="fr-FR"/>
              <a:t> (vérification des routes de l’API), </a:t>
            </a:r>
            <a:r>
              <a:rPr lang="fr-FR" err="1"/>
              <a:t>MyPy</a:t>
            </a:r>
            <a:r>
              <a:rPr lang="fr-FR"/>
              <a:t> (tests statiques pour vérifier les types dans le code). </a:t>
            </a:r>
          </a:p>
          <a:p>
            <a:r>
              <a:rPr lang="fr-FR" b="1"/>
              <a:t>Intégration continue et déploiement continu</a:t>
            </a:r>
            <a:r>
              <a:rPr lang="fr-FR"/>
              <a:t> : Tests unitaires et une machine virtuelle Windows 2000. </a:t>
            </a:r>
          </a:p>
          <a:p>
            <a:r>
              <a:rPr lang="fr-FR" b="1"/>
              <a:t>Base de données (serveur SQL)</a:t>
            </a:r>
            <a:r>
              <a:rPr lang="fr-FR"/>
              <a:t> : </a:t>
            </a:r>
            <a:r>
              <a:rPr lang="fr-FR" err="1"/>
              <a:t>MariaDB</a:t>
            </a:r>
            <a:r>
              <a:rPr lang="fr-FR"/>
              <a:t> (gratuit) a des exigences matérielles très minimales et fonctionnera sur presque tout. </a:t>
            </a:r>
          </a:p>
          <a:p>
            <a:r>
              <a:rPr lang="fr-FR" b="1"/>
              <a:t>Serveur web</a:t>
            </a:r>
            <a:r>
              <a:rPr lang="fr-FR"/>
              <a:t> : Le serveur HTTP Apache (gratuit) a des exigences matérielles très minimales et fonctionnera sur presque tout ce qui est équipé de Windows 2000 ou d'une version ultérieure. </a:t>
            </a:r>
            <a:endParaRPr lang="en-US"/>
          </a:p>
        </p:txBody>
      </p:sp>
      <p:sp>
        <p:nvSpPr>
          <p:cNvPr id="4" name="Slide Number Placeholder 3">
            <a:extLst>
              <a:ext uri="{FF2B5EF4-FFF2-40B4-BE49-F238E27FC236}">
                <a16:creationId xmlns:a16="http://schemas.microsoft.com/office/drawing/2014/main" id="{8BF15C3B-19D2-1A21-14CF-34A62505FB98}"/>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26</a:t>
            </a:fld>
            <a:r>
              <a:rPr lang="en-US"/>
              <a:t>/34</a:t>
            </a:r>
          </a:p>
        </p:txBody>
      </p:sp>
      <p:pic>
        <p:nvPicPr>
          <p:cNvPr id="8" name="Image 6" descr="A logo with black text and green and blue colors&#10;&#10;Description automatically generated">
            <a:extLst>
              <a:ext uri="{FF2B5EF4-FFF2-40B4-BE49-F238E27FC236}">
                <a16:creationId xmlns:a16="http://schemas.microsoft.com/office/drawing/2014/main" id="{0523361D-5B6E-01D3-1099-13712434FEA0}"/>
              </a:ext>
            </a:extLst>
          </p:cNvPr>
          <p:cNvPicPr>
            <a:picLocks noChangeAspect="1"/>
          </p:cNvPicPr>
          <p:nvPr/>
        </p:nvPicPr>
        <p:blipFill>
          <a:blip r:embed="rId2"/>
          <a:stretch>
            <a:fillRect/>
          </a:stretch>
        </p:blipFill>
        <p:spPr>
          <a:xfrm>
            <a:off x="10384553" y="109894"/>
            <a:ext cx="1703276" cy="1019884"/>
          </a:xfrm>
          <a:prstGeom prst="rect">
            <a:avLst/>
          </a:prstGeom>
        </p:spPr>
      </p:pic>
      <p:pic>
        <p:nvPicPr>
          <p:cNvPr id="14" name="Image 8" descr="A blue background with white text&#10;&#10;Description automatically generated">
            <a:extLst>
              <a:ext uri="{FF2B5EF4-FFF2-40B4-BE49-F238E27FC236}">
                <a16:creationId xmlns:a16="http://schemas.microsoft.com/office/drawing/2014/main" id="{F56EF63C-BF81-C36A-85F4-96853A93A0EC}"/>
              </a:ext>
            </a:extLst>
          </p:cNvPr>
          <p:cNvPicPr>
            <a:picLocks noChangeAspect="1"/>
          </p:cNvPicPr>
          <p:nvPr/>
        </p:nvPicPr>
        <p:blipFill>
          <a:blip r:embed="rId3"/>
          <a:stretch>
            <a:fillRect/>
          </a:stretch>
        </p:blipFill>
        <p:spPr>
          <a:xfrm>
            <a:off x="85239" y="112383"/>
            <a:ext cx="1701209" cy="609682"/>
          </a:xfrm>
          <a:prstGeom prst="rect">
            <a:avLst/>
          </a:prstGeom>
        </p:spPr>
      </p:pic>
    </p:spTree>
    <p:extLst>
      <p:ext uri="{BB962C8B-B14F-4D97-AF65-F5344CB8AC3E}">
        <p14:creationId xmlns:p14="http://schemas.microsoft.com/office/powerpoint/2010/main" val="362156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3B9E4-D982-7513-9BB9-E128D332E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01AED3-D01F-E2A8-565F-E9FAE771ABCA}"/>
              </a:ext>
            </a:extLst>
          </p:cNvPr>
          <p:cNvSpPr>
            <a:spLocks noGrp="1"/>
          </p:cNvSpPr>
          <p:nvPr>
            <p:ph type="title"/>
          </p:nvPr>
        </p:nvSpPr>
        <p:spPr>
          <a:xfrm>
            <a:off x="455018" y="849466"/>
            <a:ext cx="8521133" cy="456930"/>
          </a:xfrm>
        </p:spPr>
        <p:txBody>
          <a:bodyPr/>
          <a:lstStyle/>
          <a:p>
            <a:r>
              <a:rPr lang="fr-FR"/>
              <a:t>Architecture logicielle et protocole de sécurité </a:t>
            </a:r>
            <a:endParaRPr lang="en-US"/>
          </a:p>
        </p:txBody>
      </p:sp>
      <p:sp>
        <p:nvSpPr>
          <p:cNvPr id="6" name="Content Placeholder 5">
            <a:extLst>
              <a:ext uri="{FF2B5EF4-FFF2-40B4-BE49-F238E27FC236}">
                <a16:creationId xmlns:a16="http://schemas.microsoft.com/office/drawing/2014/main" id="{B3892FFF-D54B-6BF9-A839-64ACE0012CE8}"/>
              </a:ext>
            </a:extLst>
          </p:cNvPr>
          <p:cNvSpPr>
            <a:spLocks noGrp="1"/>
          </p:cNvSpPr>
          <p:nvPr>
            <p:ph sz="quarter" idx="14"/>
          </p:nvPr>
        </p:nvSpPr>
        <p:spPr>
          <a:xfrm>
            <a:off x="1191025" y="1536827"/>
            <a:ext cx="9251423" cy="4480560"/>
          </a:xfrm>
        </p:spPr>
        <p:txBody>
          <a:bodyPr vert="horz" lIns="0" tIns="0" rIns="0" bIns="0" rtlCol="0" anchor="t">
            <a:normAutofit fontScale="92500" lnSpcReduction="20000"/>
          </a:bodyPr>
          <a:lstStyle/>
          <a:p>
            <a:pPr marL="0" indent="0">
              <a:buNone/>
            </a:pPr>
            <a:r>
              <a:rPr lang="fr-FR" sz="1700"/>
              <a:t>L’Architecture proposée : </a:t>
            </a:r>
            <a:endParaRPr lang="en-US" sz="1700">
              <a:solidFill>
                <a:srgbClr val="000000"/>
              </a:solidFill>
            </a:endParaRPr>
          </a:p>
          <a:p>
            <a:r>
              <a:rPr lang="fr-FR" sz="1700" b="1" u="sng"/>
              <a:t>Frontend</a:t>
            </a:r>
            <a:r>
              <a:rPr lang="fr-FR" sz="1700" b="1"/>
              <a:t> :</a:t>
            </a:r>
            <a:r>
              <a:rPr lang="fr-FR" sz="1700"/>
              <a:t> l'utilisateur interagit avec une interface web développée JavaScript. </a:t>
            </a:r>
            <a:endParaRPr lang="en-US" sz="1700">
              <a:solidFill>
                <a:srgbClr val="000000"/>
              </a:solidFill>
            </a:endParaRPr>
          </a:p>
          <a:p>
            <a:r>
              <a:rPr lang="fr-FR" sz="1700" b="1" u="sng"/>
              <a:t>Backend</a:t>
            </a:r>
            <a:r>
              <a:rPr lang="fr-FR" sz="1700" b="1"/>
              <a:t> :</a:t>
            </a:r>
            <a:r>
              <a:rPr lang="fr-FR" sz="1700"/>
              <a:t> cette interface envoie des requêtes à l’API développée avec Flask API (Python) pour traiter les demandes de l’utilisateur. </a:t>
            </a:r>
            <a:endParaRPr lang="en-US" sz="1700">
              <a:solidFill>
                <a:srgbClr val="000000"/>
              </a:solidFill>
            </a:endParaRPr>
          </a:p>
          <a:p>
            <a:r>
              <a:rPr lang="fr-FR" sz="1700" b="1" u="sng"/>
              <a:t>Accès aux données</a:t>
            </a:r>
            <a:r>
              <a:rPr lang="fr-FR" sz="1700" b="1"/>
              <a:t> :</a:t>
            </a:r>
            <a:r>
              <a:rPr lang="fr-FR" sz="1700"/>
              <a:t> le backend envoie des requêtes à une base de données </a:t>
            </a:r>
            <a:r>
              <a:rPr lang="fr-FR" sz="1700" err="1"/>
              <a:t>MariaDB</a:t>
            </a:r>
            <a:r>
              <a:rPr lang="fr-FR" sz="1700"/>
              <a:t> (MySQL) pour récupérer ou enregistrer des informations. </a:t>
            </a:r>
            <a:endParaRPr lang="en-US" sz="1700">
              <a:solidFill>
                <a:srgbClr val="000000"/>
              </a:solidFill>
            </a:endParaRPr>
          </a:p>
          <a:p>
            <a:r>
              <a:rPr lang="fr-FR" sz="1700" b="1" u="sng"/>
              <a:t>Sécurité</a:t>
            </a:r>
            <a:r>
              <a:rPr lang="fr-FR" sz="1700" b="1"/>
              <a:t> :</a:t>
            </a:r>
            <a:r>
              <a:rPr lang="fr-FR" sz="1700"/>
              <a:t> l'authentification des utilisateurs est gérée via l’application et toutes les communications entre le client et le serveur sont chiffrées avec HTTPS.</a:t>
            </a:r>
            <a:endParaRPr lang="fr-FR"/>
          </a:p>
          <a:p>
            <a:pPr marL="0" indent="0">
              <a:buNone/>
            </a:pPr>
            <a:r>
              <a:rPr lang="fr-FR"/>
              <a:t>L’Architecture logicielle :</a:t>
            </a:r>
          </a:p>
          <a:p>
            <a:r>
              <a:rPr lang="fr-FR" b="1" u="sng"/>
              <a:t>Modèle</a:t>
            </a:r>
            <a:r>
              <a:rPr lang="fr-FR" b="1"/>
              <a:t> :</a:t>
            </a:r>
            <a:r>
              <a:rPr lang="fr-FR"/>
              <a:t>  Architecture </a:t>
            </a:r>
            <a:r>
              <a:rPr lang="fr-FR" err="1"/>
              <a:t>Microservice</a:t>
            </a:r>
            <a:r>
              <a:rPr lang="fr-FR"/>
              <a:t> basée sur des API. </a:t>
            </a:r>
          </a:p>
          <a:p>
            <a:r>
              <a:rPr lang="fr-FR" b="1" u="sng"/>
              <a:t>Interaction entre les composants</a:t>
            </a:r>
            <a:r>
              <a:rPr lang="fr-FR" b="1"/>
              <a:t> :</a:t>
            </a:r>
            <a:r>
              <a:rPr lang="fr-FR"/>
              <a:t> API (Flask API, </a:t>
            </a:r>
            <a:r>
              <a:rPr lang="fr-FR" err="1"/>
              <a:t>SQLAlchemy</a:t>
            </a:r>
            <a:r>
              <a:rPr lang="fr-FR"/>
              <a:t>) </a:t>
            </a:r>
          </a:p>
          <a:p>
            <a:r>
              <a:rPr lang="fr-FR" b="1" u="sng"/>
              <a:t>Sécurité</a:t>
            </a:r>
            <a:r>
              <a:rPr lang="fr-FR" b="1"/>
              <a:t> :</a:t>
            </a:r>
            <a:r>
              <a:rPr lang="fr-FR"/>
              <a:t> communication sécurisée via HTTPS, chiffrement des données sensibles (données personnelles des clients), intégration de services tiers, par exemple pour l'authentification </a:t>
            </a:r>
          </a:p>
          <a:p>
            <a:r>
              <a:rPr lang="fr-FR" b="1" u="sng"/>
              <a:t>Gestion des rôles</a:t>
            </a:r>
            <a:r>
              <a:rPr lang="fr-FR" b="1"/>
              <a:t> :</a:t>
            </a:r>
            <a:r>
              <a:rPr lang="fr-FR"/>
              <a:t> gestions différenciées selon les droits et le profils octroyé (Administrateur, Opérateur colis ou stock) </a:t>
            </a:r>
          </a:p>
          <a:p>
            <a:endParaRPr lang="fr-FR"/>
          </a:p>
          <a:p>
            <a:pPr marL="0" indent="0">
              <a:buNone/>
            </a:pPr>
            <a:endParaRPr lang="fr-FR"/>
          </a:p>
        </p:txBody>
      </p:sp>
      <p:sp>
        <p:nvSpPr>
          <p:cNvPr id="4" name="Slide Number Placeholder 3">
            <a:extLst>
              <a:ext uri="{FF2B5EF4-FFF2-40B4-BE49-F238E27FC236}">
                <a16:creationId xmlns:a16="http://schemas.microsoft.com/office/drawing/2014/main" id="{B66480FC-BFF7-86E1-66AE-389D2AAEEF4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27</a:t>
            </a:fld>
            <a:r>
              <a:rPr lang="en-US"/>
              <a:t>/34</a:t>
            </a:r>
          </a:p>
        </p:txBody>
      </p:sp>
      <p:pic>
        <p:nvPicPr>
          <p:cNvPr id="8" name="Image 6" descr="A logo with black text and green and blue colors&#10;&#10;Description automatically generated">
            <a:extLst>
              <a:ext uri="{FF2B5EF4-FFF2-40B4-BE49-F238E27FC236}">
                <a16:creationId xmlns:a16="http://schemas.microsoft.com/office/drawing/2014/main" id="{D11232B4-1A33-46D0-9C83-E0845A3B392C}"/>
              </a:ext>
            </a:extLst>
          </p:cNvPr>
          <p:cNvPicPr>
            <a:picLocks noChangeAspect="1"/>
          </p:cNvPicPr>
          <p:nvPr/>
        </p:nvPicPr>
        <p:blipFill>
          <a:blip r:embed="rId2"/>
          <a:stretch>
            <a:fillRect/>
          </a:stretch>
        </p:blipFill>
        <p:spPr>
          <a:xfrm>
            <a:off x="10384553" y="109894"/>
            <a:ext cx="1703276" cy="1019884"/>
          </a:xfrm>
          <a:prstGeom prst="rect">
            <a:avLst/>
          </a:prstGeom>
        </p:spPr>
      </p:pic>
      <p:pic>
        <p:nvPicPr>
          <p:cNvPr id="14" name="Image 8" descr="A blue background with white text&#10;&#10;Description automatically generated">
            <a:extLst>
              <a:ext uri="{FF2B5EF4-FFF2-40B4-BE49-F238E27FC236}">
                <a16:creationId xmlns:a16="http://schemas.microsoft.com/office/drawing/2014/main" id="{467E0FF5-FE33-AEDF-626E-F7095B9C9817}"/>
              </a:ext>
            </a:extLst>
          </p:cNvPr>
          <p:cNvPicPr>
            <a:picLocks noChangeAspect="1"/>
          </p:cNvPicPr>
          <p:nvPr/>
        </p:nvPicPr>
        <p:blipFill>
          <a:blip r:embed="rId3"/>
          <a:stretch>
            <a:fillRect/>
          </a:stretch>
        </p:blipFill>
        <p:spPr>
          <a:xfrm>
            <a:off x="85239" y="112383"/>
            <a:ext cx="1701209" cy="609682"/>
          </a:xfrm>
          <a:prstGeom prst="rect">
            <a:avLst/>
          </a:prstGeom>
        </p:spPr>
      </p:pic>
      <p:sp>
        <p:nvSpPr>
          <p:cNvPr id="5" name="Title 1">
            <a:extLst>
              <a:ext uri="{FF2B5EF4-FFF2-40B4-BE49-F238E27FC236}">
                <a16:creationId xmlns:a16="http://schemas.microsoft.com/office/drawing/2014/main" id="{925EF246-BAFD-F7B3-02D6-84663C61DC48}"/>
              </a:ext>
            </a:extLst>
          </p:cNvPr>
          <p:cNvSpPr txBox="1">
            <a:spLocks/>
          </p:cNvSpPr>
          <p:nvPr/>
        </p:nvSpPr>
        <p:spPr>
          <a:xfrm>
            <a:off x="153207" y="111521"/>
            <a:ext cx="11945649" cy="301393"/>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ZA" sz="2000" b="1" kern="1200" cap="all" spc="300" baseline="0">
                <a:solidFill>
                  <a:schemeClr val="tx1">
                    <a:lumMod val="85000"/>
                    <a:lumOff val="15000"/>
                  </a:schemeClr>
                </a:solidFill>
                <a:latin typeface="+mj-lt"/>
                <a:ea typeface="+mj-ea"/>
                <a:cs typeface="+mj-cs"/>
              </a:defRPr>
            </a:lvl1pPr>
          </a:lstStyle>
          <a:p>
            <a:pPr algn="ctr"/>
            <a:r>
              <a:rPr lang="en-US"/>
              <a:t>D. Environnement </a:t>
            </a:r>
            <a:r>
              <a:rPr lang="en-US" err="1"/>
              <a:t>informatique</a:t>
            </a:r>
            <a:r>
              <a:rPr lang="en-US"/>
              <a:t> technique</a:t>
            </a:r>
            <a:br>
              <a:rPr lang="en-US"/>
            </a:br>
            <a:endParaRPr lang="en-US"/>
          </a:p>
        </p:txBody>
      </p:sp>
    </p:spTree>
    <p:extLst>
      <p:ext uri="{BB962C8B-B14F-4D97-AF65-F5344CB8AC3E}">
        <p14:creationId xmlns:p14="http://schemas.microsoft.com/office/powerpoint/2010/main" val="2502193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D1FD-9CC8-4CB0-8247-CFAB90695FE8}"/>
              </a:ext>
            </a:extLst>
          </p:cNvPr>
          <p:cNvSpPr>
            <a:spLocks noGrp="1"/>
          </p:cNvSpPr>
          <p:nvPr>
            <p:ph type="title"/>
          </p:nvPr>
        </p:nvSpPr>
        <p:spPr>
          <a:xfrm>
            <a:off x="818388" y="1146048"/>
            <a:ext cx="10479024" cy="481584"/>
          </a:xfrm>
        </p:spPr>
        <p:txBody>
          <a:bodyPr/>
          <a:lstStyle/>
          <a:p>
            <a:r>
              <a:rPr lang="fr-FR"/>
              <a:t>Modélisation de</a:t>
            </a:r>
            <a:br>
              <a:rPr lang="fr-FR"/>
            </a:br>
            <a:r>
              <a:rPr lang="fr-FR"/>
              <a:t>la base de </a:t>
            </a:r>
            <a:r>
              <a:rPr lang="fr-FR" err="1"/>
              <a:t>donnéeS</a:t>
            </a:r>
            <a:br>
              <a:rPr lang="en-US"/>
            </a:br>
            <a:endParaRPr lang="en-US"/>
          </a:p>
        </p:txBody>
      </p:sp>
      <p:sp>
        <p:nvSpPr>
          <p:cNvPr id="5" name="Content Placeholder 4">
            <a:extLst>
              <a:ext uri="{FF2B5EF4-FFF2-40B4-BE49-F238E27FC236}">
                <a16:creationId xmlns:a16="http://schemas.microsoft.com/office/drawing/2014/main" id="{CCAD0987-D595-9D33-A24C-ED016A62A8BD}"/>
              </a:ext>
            </a:extLst>
          </p:cNvPr>
          <p:cNvSpPr>
            <a:spLocks noGrp="1"/>
          </p:cNvSpPr>
          <p:nvPr>
            <p:ph sz="quarter" idx="13"/>
          </p:nvPr>
        </p:nvSpPr>
        <p:spPr>
          <a:xfrm>
            <a:off x="826008" y="1902587"/>
            <a:ext cx="1642872" cy="2780665"/>
          </a:xfrm>
        </p:spPr>
        <p:txBody>
          <a:bodyPr/>
          <a:lstStyle/>
          <a:p>
            <a:r>
              <a:rPr lang="en-US"/>
              <a:t>Client</a:t>
            </a:r>
          </a:p>
          <a:p>
            <a:r>
              <a:rPr lang="en-US" err="1"/>
              <a:t>Commande</a:t>
            </a:r>
            <a:endParaRPr lang="en-US"/>
          </a:p>
          <a:p>
            <a:r>
              <a:rPr lang="en-US" err="1"/>
              <a:t>Objet</a:t>
            </a:r>
            <a:endParaRPr lang="en-US"/>
          </a:p>
          <a:p>
            <a:r>
              <a:rPr lang="en-US" err="1"/>
              <a:t>Utilisateur</a:t>
            </a:r>
            <a:endParaRPr lang="en-US"/>
          </a:p>
          <a:p>
            <a:endParaRPr lang="en-US"/>
          </a:p>
        </p:txBody>
      </p:sp>
      <p:sp>
        <p:nvSpPr>
          <p:cNvPr id="4" name="Slide Number Placeholder 3">
            <a:extLst>
              <a:ext uri="{FF2B5EF4-FFF2-40B4-BE49-F238E27FC236}">
                <a16:creationId xmlns:a16="http://schemas.microsoft.com/office/drawing/2014/main" id="{FE7814C5-5D60-0866-7B45-798BC7C8D1CB}"/>
              </a:ext>
            </a:extLst>
          </p:cNvPr>
          <p:cNvSpPr>
            <a:spLocks noGrp="1"/>
          </p:cNvSpPr>
          <p:nvPr>
            <p:ph type="sldNum" sz="quarter" idx="11"/>
          </p:nvPr>
        </p:nvSpPr>
        <p:spPr>
          <a:xfrm>
            <a:off x="10917936" y="6385422"/>
            <a:ext cx="843264" cy="288000"/>
          </a:xfrm>
        </p:spPr>
        <p:txBody>
          <a:bodyPr/>
          <a:lstStyle/>
          <a:p>
            <a:fld id="{B67B645E-C5E5-4727-B977-D372A0AA71D9}" type="slidenum">
              <a:rPr lang="en-US" dirty="0" smtClean="0"/>
              <a:pPr/>
              <a:t>28</a:t>
            </a:fld>
            <a:r>
              <a:rPr lang="en-US"/>
              <a:t>/34</a:t>
            </a:r>
          </a:p>
        </p:txBody>
      </p:sp>
      <p:pic>
        <p:nvPicPr>
          <p:cNvPr id="1026" name="Picture 2">
            <a:extLst>
              <a:ext uri="{FF2B5EF4-FFF2-40B4-BE49-F238E27FC236}">
                <a16:creationId xmlns:a16="http://schemas.microsoft.com/office/drawing/2014/main" id="{58106804-BB3B-2F79-0CB9-78CB4C366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585850"/>
            <a:ext cx="7085329" cy="54425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or: Elbow 10">
            <a:extLst>
              <a:ext uri="{FF2B5EF4-FFF2-40B4-BE49-F238E27FC236}">
                <a16:creationId xmlns:a16="http://schemas.microsoft.com/office/drawing/2014/main" id="{7BA61312-AAB1-5350-93D7-172AA098C5E5}"/>
              </a:ext>
            </a:extLst>
          </p:cNvPr>
          <p:cNvCxnSpPr>
            <a:cxnSpLocks/>
          </p:cNvCxnSpPr>
          <p:nvPr/>
        </p:nvCxnSpPr>
        <p:spPr>
          <a:xfrm flipV="1">
            <a:off x="2006557" y="1021976"/>
            <a:ext cx="3966550" cy="988423"/>
          </a:xfrm>
          <a:prstGeom prst="bentConnector3">
            <a:avLst>
              <a:gd name="adj1" fmla="val 5559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1E31F14-66C9-4D39-B6CA-DFD618958103}"/>
              </a:ext>
            </a:extLst>
          </p:cNvPr>
          <p:cNvCxnSpPr>
            <a:cxnSpLocks/>
          </p:cNvCxnSpPr>
          <p:nvPr/>
        </p:nvCxnSpPr>
        <p:spPr>
          <a:xfrm flipV="1">
            <a:off x="2626531" y="2382050"/>
            <a:ext cx="3354196" cy="185070"/>
          </a:xfrm>
          <a:prstGeom prst="bentConnector3">
            <a:avLst>
              <a:gd name="adj1" fmla="val 5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F10BAA7-2C61-74DC-D476-BE0C6429E9FD}"/>
              </a:ext>
            </a:extLst>
          </p:cNvPr>
          <p:cNvCxnSpPr>
            <a:cxnSpLocks/>
          </p:cNvCxnSpPr>
          <p:nvPr/>
        </p:nvCxnSpPr>
        <p:spPr>
          <a:xfrm>
            <a:off x="2008184" y="3062881"/>
            <a:ext cx="5675017" cy="848100"/>
          </a:xfrm>
          <a:prstGeom prst="bentConnector3">
            <a:avLst>
              <a:gd name="adj1" fmla="val 39014"/>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993FE78-B224-47D4-02B1-634430D15763}"/>
              </a:ext>
            </a:extLst>
          </p:cNvPr>
          <p:cNvCxnSpPr>
            <a:cxnSpLocks/>
          </p:cNvCxnSpPr>
          <p:nvPr/>
        </p:nvCxnSpPr>
        <p:spPr>
          <a:xfrm flipV="1">
            <a:off x="2375903" y="1240516"/>
            <a:ext cx="2380706" cy="2253526"/>
          </a:xfrm>
          <a:prstGeom prst="bentConnector3">
            <a:avLst>
              <a:gd name="adj1" fmla="val 73885"/>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8" name="Image 6" descr="A logo with black text and green and blue colors&#10;&#10;Description automatically generated">
            <a:extLst>
              <a:ext uri="{FF2B5EF4-FFF2-40B4-BE49-F238E27FC236}">
                <a16:creationId xmlns:a16="http://schemas.microsoft.com/office/drawing/2014/main" id="{38C6AC70-DDE9-C289-51B7-BB8DB7CF9D0D}"/>
              </a:ext>
            </a:extLst>
          </p:cNvPr>
          <p:cNvPicPr>
            <a:picLocks noChangeAspect="1"/>
          </p:cNvPicPr>
          <p:nvPr/>
        </p:nvPicPr>
        <p:blipFill>
          <a:blip r:embed="rId3"/>
          <a:stretch>
            <a:fillRect/>
          </a:stretch>
        </p:blipFill>
        <p:spPr>
          <a:xfrm>
            <a:off x="10384553" y="109894"/>
            <a:ext cx="1703276" cy="1019884"/>
          </a:xfrm>
          <a:prstGeom prst="rect">
            <a:avLst/>
          </a:prstGeom>
        </p:spPr>
      </p:pic>
      <p:pic>
        <p:nvPicPr>
          <p:cNvPr id="10" name="Image 8" descr="A blue background with white text&#10;&#10;Description automatically generated">
            <a:extLst>
              <a:ext uri="{FF2B5EF4-FFF2-40B4-BE49-F238E27FC236}">
                <a16:creationId xmlns:a16="http://schemas.microsoft.com/office/drawing/2014/main" id="{335F47BD-5A22-739D-332E-99195BDB6F3D}"/>
              </a:ext>
            </a:extLst>
          </p:cNvPr>
          <p:cNvPicPr>
            <a:picLocks noChangeAspect="1"/>
          </p:cNvPicPr>
          <p:nvPr/>
        </p:nvPicPr>
        <p:blipFill>
          <a:blip r:embed="rId4"/>
          <a:stretch>
            <a:fillRect/>
          </a:stretch>
        </p:blipFill>
        <p:spPr>
          <a:xfrm>
            <a:off x="85239" y="112383"/>
            <a:ext cx="1701209" cy="609682"/>
          </a:xfrm>
          <a:prstGeom prst="rect">
            <a:avLst/>
          </a:prstGeom>
        </p:spPr>
      </p:pic>
      <p:sp>
        <p:nvSpPr>
          <p:cNvPr id="6" name="Title 1">
            <a:extLst>
              <a:ext uri="{FF2B5EF4-FFF2-40B4-BE49-F238E27FC236}">
                <a16:creationId xmlns:a16="http://schemas.microsoft.com/office/drawing/2014/main" id="{BEC76C55-572B-2A35-A63E-4720DF0E9780}"/>
              </a:ext>
            </a:extLst>
          </p:cNvPr>
          <p:cNvSpPr txBox="1">
            <a:spLocks/>
          </p:cNvSpPr>
          <p:nvPr/>
        </p:nvSpPr>
        <p:spPr>
          <a:xfrm>
            <a:off x="153207" y="111521"/>
            <a:ext cx="11945649" cy="301393"/>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ZA" sz="2000" b="1" kern="1200" cap="all" spc="300" baseline="0">
                <a:solidFill>
                  <a:schemeClr val="tx1">
                    <a:lumMod val="85000"/>
                    <a:lumOff val="15000"/>
                  </a:schemeClr>
                </a:solidFill>
                <a:latin typeface="+mj-lt"/>
                <a:ea typeface="+mj-ea"/>
                <a:cs typeface="+mj-cs"/>
              </a:defRPr>
            </a:lvl1pPr>
          </a:lstStyle>
          <a:p>
            <a:pPr algn="ctr"/>
            <a:r>
              <a:rPr lang="en-US"/>
              <a:t>D. Environnement </a:t>
            </a:r>
            <a:r>
              <a:rPr lang="en-US" err="1"/>
              <a:t>informatique</a:t>
            </a:r>
            <a:r>
              <a:rPr lang="en-US"/>
              <a:t> technique</a:t>
            </a:r>
            <a:br>
              <a:rPr lang="en-US"/>
            </a:br>
            <a:endParaRPr lang="en-US"/>
          </a:p>
        </p:txBody>
      </p:sp>
    </p:spTree>
    <p:extLst>
      <p:ext uri="{BB962C8B-B14F-4D97-AF65-F5344CB8AC3E}">
        <p14:creationId xmlns:p14="http://schemas.microsoft.com/office/powerpoint/2010/main" val="426920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750" fill="hold"/>
                                        <p:tgtEl>
                                          <p:spTgt spid="17"/>
                                        </p:tgtEl>
                                        <p:attrNameLst>
                                          <p:attrName>ppt_x</p:attrName>
                                        </p:attrNameLst>
                                      </p:cBhvr>
                                      <p:tavLst>
                                        <p:tav tm="0">
                                          <p:val>
                                            <p:strVal val="0-#ppt_w/2"/>
                                          </p:val>
                                        </p:tav>
                                        <p:tav tm="100000">
                                          <p:val>
                                            <p:strVal val="#ppt_x"/>
                                          </p:val>
                                        </p:tav>
                                      </p:tavLst>
                                    </p:anim>
                                    <p:anim calcmode="lin" valueType="num">
                                      <p:cBhvr additive="base">
                                        <p:cTn id="14" dur="7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0-#ppt_w/2"/>
                                          </p:val>
                                        </p:tav>
                                        <p:tav tm="100000">
                                          <p:val>
                                            <p:strVal val="#ppt_x"/>
                                          </p:val>
                                        </p:tav>
                                      </p:tavLst>
                                    </p:anim>
                                    <p:anim calcmode="lin" valueType="num">
                                      <p:cBhvr additive="base">
                                        <p:cTn id="20" dur="7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750" fill="hold"/>
                                        <p:tgtEl>
                                          <p:spTgt spid="22"/>
                                        </p:tgtEl>
                                        <p:attrNameLst>
                                          <p:attrName>ppt_x</p:attrName>
                                        </p:attrNameLst>
                                      </p:cBhvr>
                                      <p:tavLst>
                                        <p:tav tm="0">
                                          <p:val>
                                            <p:strVal val="0-#ppt_w/2"/>
                                          </p:val>
                                        </p:tav>
                                        <p:tav tm="100000">
                                          <p:val>
                                            <p:strVal val="#ppt_x"/>
                                          </p:val>
                                        </p:tav>
                                      </p:tavLst>
                                    </p:anim>
                                    <p:anim calcmode="lin" valueType="num">
                                      <p:cBhvr additive="base">
                                        <p:cTn id="26" dur="7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9BDBA-540C-85E1-AF75-75504FAD6EE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5AA52C6-AF21-C19C-FE24-5F0FF051FECD}"/>
              </a:ext>
            </a:extLst>
          </p:cNvPr>
          <p:cNvSpPr>
            <a:spLocks noGrp="1"/>
          </p:cNvSpPr>
          <p:nvPr>
            <p:ph type="title"/>
          </p:nvPr>
        </p:nvSpPr>
        <p:spPr>
          <a:xfrm>
            <a:off x="2986038" y="167660"/>
            <a:ext cx="6774145" cy="557784"/>
          </a:xfrm>
        </p:spPr>
        <p:txBody>
          <a:bodyPr/>
          <a:lstStyle/>
          <a:p>
            <a:r>
              <a:rPr lang="fr-FR" sz="2400"/>
              <a:t>D. Environnement technique</a:t>
            </a:r>
          </a:p>
        </p:txBody>
      </p:sp>
      <p:sp>
        <p:nvSpPr>
          <p:cNvPr id="4" name="Espace réservé du numéro de diapositive 3">
            <a:extLst>
              <a:ext uri="{FF2B5EF4-FFF2-40B4-BE49-F238E27FC236}">
                <a16:creationId xmlns:a16="http://schemas.microsoft.com/office/drawing/2014/main" id="{5CFA941C-CCF2-066C-34C5-747EA28A0DE1}"/>
              </a:ext>
            </a:extLst>
          </p:cNvPr>
          <p:cNvSpPr>
            <a:spLocks noGrp="1"/>
          </p:cNvSpPr>
          <p:nvPr>
            <p:ph type="sldNum" sz="quarter" idx="11"/>
          </p:nvPr>
        </p:nvSpPr>
        <p:spPr/>
        <p:txBody>
          <a:bodyPr/>
          <a:lstStyle/>
          <a:p>
            <a:fld id="{B67B645E-C5E5-4727-B977-D372A0AA71D9}" type="slidenum">
              <a:rPr lang="en-US" dirty="0" smtClean="0"/>
              <a:pPr/>
              <a:t>29</a:t>
            </a:fld>
            <a:r>
              <a:rPr lang="en-US"/>
              <a:t>/34</a:t>
            </a:r>
          </a:p>
        </p:txBody>
      </p:sp>
      <p:pic>
        <p:nvPicPr>
          <p:cNvPr id="6" name="Picture 2">
            <a:extLst>
              <a:ext uri="{FF2B5EF4-FFF2-40B4-BE49-F238E27FC236}">
                <a16:creationId xmlns:a16="http://schemas.microsoft.com/office/drawing/2014/main" id="{5A7126FC-4AB5-4DD9-686C-284ECA893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63" y="64214"/>
            <a:ext cx="2257497" cy="101988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918FDD5A-15B5-9B95-1B87-DC6827AB6DBB}"/>
              </a:ext>
            </a:extLst>
          </p:cNvPr>
          <p:cNvPicPr>
            <a:picLocks noChangeAspect="1"/>
          </p:cNvPicPr>
          <p:nvPr/>
        </p:nvPicPr>
        <p:blipFill>
          <a:blip r:embed="rId4"/>
          <a:stretch>
            <a:fillRect/>
          </a:stretch>
        </p:blipFill>
        <p:spPr>
          <a:xfrm>
            <a:off x="10375161" y="64214"/>
            <a:ext cx="1703276" cy="1019884"/>
          </a:xfrm>
          <a:prstGeom prst="rect">
            <a:avLst/>
          </a:prstGeom>
        </p:spPr>
      </p:pic>
      <p:sp>
        <p:nvSpPr>
          <p:cNvPr id="8" name="Text Placeholder 4">
            <a:extLst>
              <a:ext uri="{FF2B5EF4-FFF2-40B4-BE49-F238E27FC236}">
                <a16:creationId xmlns:a16="http://schemas.microsoft.com/office/drawing/2014/main" id="{F2FCB6F7-DC84-960A-132E-E76A1CBF712A}"/>
              </a:ext>
            </a:extLst>
          </p:cNvPr>
          <p:cNvSpPr>
            <a:spLocks noGrp="1"/>
          </p:cNvSpPr>
          <p:nvPr>
            <p:ph sz="quarter" idx="13"/>
          </p:nvPr>
        </p:nvSpPr>
        <p:spPr>
          <a:xfrm>
            <a:off x="2023704" y="2528633"/>
            <a:ext cx="1625229" cy="1121417"/>
          </a:xfrm>
        </p:spPr>
        <p:txBody>
          <a:bodyPr vert="horz" lIns="0" tIns="0" rIns="0" bIns="0" rtlCol="0" anchor="t">
            <a:noAutofit/>
          </a:bodyPr>
          <a:lstStyle/>
          <a:p>
            <a:pPr marL="0" lvl="0" indent="0" algn="just">
              <a:lnSpc>
                <a:spcPct val="115000"/>
              </a:lnSpc>
              <a:buNone/>
            </a:pPr>
            <a:r>
              <a:rPr lang="fr-FR" sz="1600">
                <a:effectLst/>
                <a:ea typeface="Poppins" pitchFamily="2" charset="77"/>
                <a:cs typeface="Proxima Nova"/>
              </a:rPr>
              <a:t>Sprint 1: </a:t>
            </a:r>
            <a:r>
              <a:rPr lang="fr-FR" sz="1600">
                <a:ea typeface="Poppins" pitchFamily="2" charset="77"/>
                <a:cs typeface="Proxima Nova"/>
              </a:rPr>
              <a:t> Analyse </a:t>
            </a:r>
            <a:r>
              <a:rPr lang="fr-FR" sz="1600">
                <a:effectLst/>
                <a:ea typeface="Poppins" pitchFamily="2" charset="77"/>
                <a:cs typeface="Proxima Nova"/>
              </a:rPr>
              <a:t>des besoins et d’analyse fonctionnelle. </a:t>
            </a:r>
          </a:p>
          <a:p>
            <a:pPr marL="0" indent="0">
              <a:buNone/>
            </a:pPr>
            <a:endParaRPr lang="en-US" sz="1400"/>
          </a:p>
          <a:p>
            <a:pPr marL="0" indent="0">
              <a:buNone/>
            </a:pPr>
            <a:endParaRPr lang="en-US" sz="1400"/>
          </a:p>
          <a:p>
            <a:pPr marL="0" indent="0">
              <a:buNone/>
            </a:pPr>
            <a:endParaRPr lang="en-US" sz="1400"/>
          </a:p>
          <a:p>
            <a:pPr marL="0" indent="0">
              <a:buNone/>
            </a:pPr>
            <a:endParaRPr lang="en-US" sz="1400"/>
          </a:p>
        </p:txBody>
      </p:sp>
      <p:pic>
        <p:nvPicPr>
          <p:cNvPr id="9" name="Image 8">
            <a:extLst>
              <a:ext uri="{FF2B5EF4-FFF2-40B4-BE49-F238E27FC236}">
                <a16:creationId xmlns:a16="http://schemas.microsoft.com/office/drawing/2014/main" id="{64A52552-AAAB-E7DD-35D3-F0A978604681}"/>
              </a:ext>
            </a:extLst>
          </p:cNvPr>
          <p:cNvPicPr>
            <a:picLocks noChangeAspect="1"/>
          </p:cNvPicPr>
          <p:nvPr/>
        </p:nvPicPr>
        <p:blipFill>
          <a:blip r:embed="rId5"/>
          <a:stretch>
            <a:fillRect/>
          </a:stretch>
        </p:blipFill>
        <p:spPr>
          <a:xfrm>
            <a:off x="31899" y="6216003"/>
            <a:ext cx="1701209" cy="609682"/>
          </a:xfrm>
          <a:prstGeom prst="rect">
            <a:avLst/>
          </a:prstGeom>
        </p:spPr>
      </p:pic>
      <p:sp>
        <p:nvSpPr>
          <p:cNvPr id="11" name="ZoneTexte 10">
            <a:extLst>
              <a:ext uri="{FF2B5EF4-FFF2-40B4-BE49-F238E27FC236}">
                <a16:creationId xmlns:a16="http://schemas.microsoft.com/office/drawing/2014/main" id="{A1FA63E3-90F3-7CA0-7B84-E44D08EE3CC7}"/>
              </a:ext>
            </a:extLst>
          </p:cNvPr>
          <p:cNvSpPr txBox="1"/>
          <p:nvPr/>
        </p:nvSpPr>
        <p:spPr>
          <a:xfrm>
            <a:off x="225754" y="1309164"/>
            <a:ext cx="6928462" cy="646331"/>
          </a:xfrm>
          <a:prstGeom prst="rect">
            <a:avLst/>
          </a:prstGeom>
          <a:noFill/>
        </p:spPr>
        <p:txBody>
          <a:bodyPr wrap="square" rtlCol="0">
            <a:spAutoFit/>
          </a:bodyPr>
          <a:lstStyle/>
          <a:p>
            <a:r>
              <a:rPr lang="fr-FR" sz="1800" u="sng">
                <a:latin typeface="Aptos Light" panose="020B0004020202020204" pitchFamily="34" charset="0"/>
              </a:rPr>
              <a:t>PLAN DE DEVELOPPEMENT </a:t>
            </a:r>
            <a:endParaRPr lang="fr-FR" sz="1800" u="sng">
              <a:effectLst/>
              <a:latin typeface="Aptos Light" panose="020B0004020202020204" pitchFamily="34" charset="0"/>
            </a:endParaRPr>
          </a:p>
          <a:p>
            <a:r>
              <a:rPr lang="fr-FR">
                <a:latin typeface="Aptos Light" panose="020B0004020202020204" pitchFamily="34" charset="0"/>
              </a:rPr>
              <a:t>Méthode Agile : </a:t>
            </a:r>
            <a:r>
              <a:rPr lang="fr-FR">
                <a:latin typeface="Aptos Light" panose="020B0004020202020204" pitchFamily="34" charset="0"/>
                <a:sym typeface="Wingdings" pitchFamily="2" charset="2"/>
              </a:rPr>
              <a:t> </a:t>
            </a:r>
            <a:r>
              <a:rPr lang="fr-FR">
                <a:latin typeface="Aptos Light" panose="020B0004020202020204" pitchFamily="34" charset="0"/>
              </a:rPr>
              <a:t>Méthode Scrum basée sur des sprints</a:t>
            </a:r>
          </a:p>
        </p:txBody>
      </p:sp>
      <p:pic>
        <p:nvPicPr>
          <p:cNvPr id="13" name="Image 12">
            <a:extLst>
              <a:ext uri="{FF2B5EF4-FFF2-40B4-BE49-F238E27FC236}">
                <a16:creationId xmlns:a16="http://schemas.microsoft.com/office/drawing/2014/main" id="{662CD1EC-14EF-7C29-F741-88E3CEBF30B2}"/>
              </a:ext>
            </a:extLst>
          </p:cNvPr>
          <p:cNvPicPr>
            <a:picLocks noChangeAspect="1"/>
          </p:cNvPicPr>
          <p:nvPr/>
        </p:nvPicPr>
        <p:blipFill>
          <a:blip r:embed="rId6"/>
          <a:stretch>
            <a:fillRect/>
          </a:stretch>
        </p:blipFill>
        <p:spPr>
          <a:xfrm>
            <a:off x="345938" y="3694859"/>
            <a:ext cx="10880861" cy="2457195"/>
          </a:xfrm>
          <a:prstGeom prst="rect">
            <a:avLst/>
          </a:prstGeom>
        </p:spPr>
      </p:pic>
      <p:sp>
        <p:nvSpPr>
          <p:cNvPr id="14" name="Text Placeholder 4">
            <a:extLst>
              <a:ext uri="{FF2B5EF4-FFF2-40B4-BE49-F238E27FC236}">
                <a16:creationId xmlns:a16="http://schemas.microsoft.com/office/drawing/2014/main" id="{AE628524-507B-E6A8-9A84-1ECFC4F10F38}"/>
              </a:ext>
            </a:extLst>
          </p:cNvPr>
          <p:cNvSpPr txBox="1">
            <a:spLocks/>
          </p:cNvSpPr>
          <p:nvPr/>
        </p:nvSpPr>
        <p:spPr>
          <a:xfrm>
            <a:off x="5847453" y="2493531"/>
            <a:ext cx="1625229" cy="1121417"/>
          </a:xfrm>
          <a:prstGeom prst="rect">
            <a:avLst/>
          </a:prstGeom>
        </p:spPr>
        <p:txBody>
          <a:bodyPr vert="horz" lIns="0" tIns="0" rIns="0" bIns="0" rtlCol="0" anchor="t">
            <a:no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buFont typeface="Arial" panose="020B0604020202020204" pitchFamily="34" charset="0"/>
              <a:buNone/>
            </a:pPr>
            <a:r>
              <a:rPr lang="fr-FR" sz="1600">
                <a:ea typeface="Poppins" pitchFamily="2" charset="77"/>
                <a:cs typeface="Proxima Nova"/>
              </a:rPr>
              <a:t>Sprint 3: Poursuite du développement du backend et du frontend. </a:t>
            </a:r>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p:txBody>
      </p:sp>
      <p:sp>
        <p:nvSpPr>
          <p:cNvPr id="15" name="Text Placeholder 4">
            <a:extLst>
              <a:ext uri="{FF2B5EF4-FFF2-40B4-BE49-F238E27FC236}">
                <a16:creationId xmlns:a16="http://schemas.microsoft.com/office/drawing/2014/main" id="{344E81DF-AB33-2A1E-B36E-2C3ED4438CD3}"/>
              </a:ext>
            </a:extLst>
          </p:cNvPr>
          <p:cNvSpPr txBox="1">
            <a:spLocks/>
          </p:cNvSpPr>
          <p:nvPr/>
        </p:nvSpPr>
        <p:spPr>
          <a:xfrm>
            <a:off x="3916793" y="2508482"/>
            <a:ext cx="1625229" cy="1121417"/>
          </a:xfrm>
          <a:prstGeom prst="rect">
            <a:avLst/>
          </a:prstGeom>
        </p:spPr>
        <p:txBody>
          <a:bodyPr vert="horz" lIns="0" tIns="0" rIns="0" bIns="0" rtlCol="0" anchor="t">
            <a:no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buFont typeface="Arial" panose="020B0604020202020204" pitchFamily="34" charset="0"/>
              <a:buNone/>
            </a:pPr>
            <a:r>
              <a:rPr lang="fr-FR" sz="1600">
                <a:ea typeface="Poppins" pitchFamily="2" charset="77"/>
                <a:cs typeface="Proxima Nova"/>
              </a:rPr>
              <a:t>Sprint 2:  Design et  développement du backend et du frontend. </a:t>
            </a:r>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p:txBody>
      </p:sp>
      <p:sp>
        <p:nvSpPr>
          <p:cNvPr id="16" name="Text Placeholder 4">
            <a:extLst>
              <a:ext uri="{FF2B5EF4-FFF2-40B4-BE49-F238E27FC236}">
                <a16:creationId xmlns:a16="http://schemas.microsoft.com/office/drawing/2014/main" id="{38CBAAF4-0B4D-89D6-DDA2-74D10E1A4671}"/>
              </a:ext>
            </a:extLst>
          </p:cNvPr>
          <p:cNvSpPr txBox="1">
            <a:spLocks/>
          </p:cNvSpPr>
          <p:nvPr/>
        </p:nvSpPr>
        <p:spPr>
          <a:xfrm>
            <a:off x="7724511" y="2493530"/>
            <a:ext cx="1625229" cy="1121417"/>
          </a:xfrm>
          <a:prstGeom prst="rect">
            <a:avLst/>
          </a:prstGeom>
        </p:spPr>
        <p:txBody>
          <a:bodyPr vert="horz" lIns="0" tIns="0" rIns="0" bIns="0" rtlCol="0" anchor="t">
            <a:no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buFont typeface="Arial" panose="020B0604020202020204" pitchFamily="34" charset="0"/>
              <a:buNone/>
            </a:pPr>
            <a:r>
              <a:rPr lang="fr-FR" sz="1600">
                <a:ea typeface="Poppins" pitchFamily="2" charset="77"/>
                <a:cs typeface="Proxima Nova"/>
              </a:rPr>
              <a:t>Sprint 4: Phase de révision et de modification des  développements</a:t>
            </a:r>
            <a:endParaRPr lang="en-US" sz="1400"/>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p:txBody>
      </p:sp>
      <p:sp>
        <p:nvSpPr>
          <p:cNvPr id="17" name="Text Placeholder 4">
            <a:extLst>
              <a:ext uri="{FF2B5EF4-FFF2-40B4-BE49-F238E27FC236}">
                <a16:creationId xmlns:a16="http://schemas.microsoft.com/office/drawing/2014/main" id="{CCE61629-22E2-AD9E-1096-94BF181EE64E}"/>
              </a:ext>
            </a:extLst>
          </p:cNvPr>
          <p:cNvSpPr txBox="1">
            <a:spLocks/>
          </p:cNvSpPr>
          <p:nvPr/>
        </p:nvSpPr>
        <p:spPr>
          <a:xfrm>
            <a:off x="9601569" y="2508482"/>
            <a:ext cx="1861884" cy="1216278"/>
          </a:xfrm>
          <a:prstGeom prst="rect">
            <a:avLst/>
          </a:prstGeom>
        </p:spPr>
        <p:txBody>
          <a:bodyPr vert="horz" lIns="0" tIns="0" rIns="0" bIns="0" rtlCol="0" anchor="t">
            <a:no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buFont typeface="Arial" panose="020B0604020202020204" pitchFamily="34" charset="0"/>
              <a:buNone/>
            </a:pPr>
            <a:r>
              <a:rPr lang="fr-FR" sz="1600">
                <a:ea typeface="Poppins" pitchFamily="2" charset="77"/>
                <a:cs typeface="Proxima Nova"/>
              </a:rPr>
              <a:t>Sprint5: Déploiement et formation des nouveaux utilisateurs</a:t>
            </a:r>
            <a:endParaRPr lang="en-US" sz="1400"/>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p:txBody>
      </p:sp>
      <p:sp>
        <p:nvSpPr>
          <p:cNvPr id="18" name="Rectangle : coins arrondis 17">
            <a:extLst>
              <a:ext uri="{FF2B5EF4-FFF2-40B4-BE49-F238E27FC236}">
                <a16:creationId xmlns:a16="http://schemas.microsoft.com/office/drawing/2014/main" id="{62AACCED-D800-419B-9453-8E59669B8FDC}"/>
              </a:ext>
            </a:extLst>
          </p:cNvPr>
          <p:cNvSpPr/>
          <p:nvPr/>
        </p:nvSpPr>
        <p:spPr>
          <a:xfrm>
            <a:off x="2230243" y="4415883"/>
            <a:ext cx="479503" cy="211873"/>
          </a:xfrm>
          <a:prstGeom prst="roundRect">
            <a:avLst/>
          </a:prstGeom>
          <a:solidFill>
            <a:schemeClr val="accent1">
              <a:lumMod val="20000"/>
              <a:lumOff val="80000"/>
            </a:schemeClr>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19" name="Rectangle : coins arrondis 18">
            <a:extLst>
              <a:ext uri="{FF2B5EF4-FFF2-40B4-BE49-F238E27FC236}">
                <a16:creationId xmlns:a16="http://schemas.microsoft.com/office/drawing/2014/main" id="{10A1849A-F2D2-5446-06FC-99F90E7841CC}"/>
              </a:ext>
            </a:extLst>
          </p:cNvPr>
          <p:cNvSpPr/>
          <p:nvPr/>
        </p:nvSpPr>
        <p:spPr>
          <a:xfrm>
            <a:off x="3950246" y="4427238"/>
            <a:ext cx="479503" cy="211873"/>
          </a:xfrm>
          <a:prstGeom prst="roundRect">
            <a:avLst/>
          </a:prstGeom>
          <a:solidFill>
            <a:schemeClr val="accent1">
              <a:lumMod val="20000"/>
              <a:lumOff val="80000"/>
            </a:schemeClr>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20" name="Rectangle : coins arrondis 19">
            <a:extLst>
              <a:ext uri="{FF2B5EF4-FFF2-40B4-BE49-F238E27FC236}">
                <a16:creationId xmlns:a16="http://schemas.microsoft.com/office/drawing/2014/main" id="{992154C0-9BC2-2240-DE9E-757530E64BE5}"/>
              </a:ext>
            </a:extLst>
          </p:cNvPr>
          <p:cNvSpPr/>
          <p:nvPr/>
        </p:nvSpPr>
        <p:spPr>
          <a:xfrm>
            <a:off x="5768020" y="4436646"/>
            <a:ext cx="479503" cy="211873"/>
          </a:xfrm>
          <a:prstGeom prst="roundRect">
            <a:avLst/>
          </a:prstGeom>
          <a:solidFill>
            <a:schemeClr val="accent1">
              <a:lumMod val="20000"/>
              <a:lumOff val="80000"/>
            </a:schemeClr>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21" name="Rectangle : coins arrondis 20">
            <a:extLst>
              <a:ext uri="{FF2B5EF4-FFF2-40B4-BE49-F238E27FC236}">
                <a16:creationId xmlns:a16="http://schemas.microsoft.com/office/drawing/2014/main" id="{9B47EAE7-6339-B097-3DDE-BC64DEFC3F6D}"/>
              </a:ext>
            </a:extLst>
          </p:cNvPr>
          <p:cNvSpPr/>
          <p:nvPr/>
        </p:nvSpPr>
        <p:spPr>
          <a:xfrm>
            <a:off x="7554554" y="4414548"/>
            <a:ext cx="479503" cy="211873"/>
          </a:xfrm>
          <a:prstGeom prst="roundRect">
            <a:avLst/>
          </a:prstGeom>
          <a:solidFill>
            <a:schemeClr val="accent1">
              <a:lumMod val="20000"/>
              <a:lumOff val="80000"/>
            </a:schemeClr>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22" name="Rectangle : coins arrondis 21">
            <a:extLst>
              <a:ext uri="{FF2B5EF4-FFF2-40B4-BE49-F238E27FC236}">
                <a16:creationId xmlns:a16="http://schemas.microsoft.com/office/drawing/2014/main" id="{2B280D66-A9B1-33A4-6258-69E0B3154ACB}"/>
              </a:ext>
            </a:extLst>
          </p:cNvPr>
          <p:cNvSpPr/>
          <p:nvPr/>
        </p:nvSpPr>
        <p:spPr>
          <a:xfrm>
            <a:off x="9349740" y="4414547"/>
            <a:ext cx="479503" cy="211873"/>
          </a:xfrm>
          <a:prstGeom prst="roundRect">
            <a:avLst/>
          </a:prstGeom>
          <a:solidFill>
            <a:schemeClr val="accent1">
              <a:lumMod val="20000"/>
              <a:lumOff val="80000"/>
            </a:schemeClr>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23" name="Text Placeholder 4">
            <a:extLst>
              <a:ext uri="{FF2B5EF4-FFF2-40B4-BE49-F238E27FC236}">
                <a16:creationId xmlns:a16="http://schemas.microsoft.com/office/drawing/2014/main" id="{7BC41B9E-8CC7-A0F0-4F2A-6E0994722577}"/>
              </a:ext>
            </a:extLst>
          </p:cNvPr>
          <p:cNvSpPr txBox="1">
            <a:spLocks/>
          </p:cNvSpPr>
          <p:nvPr/>
        </p:nvSpPr>
        <p:spPr>
          <a:xfrm>
            <a:off x="10839879" y="4363152"/>
            <a:ext cx="1507354" cy="403463"/>
          </a:xfrm>
          <a:prstGeom prst="rect">
            <a:avLst/>
          </a:prstGeom>
        </p:spPr>
        <p:txBody>
          <a:bodyPr vert="horz" lIns="0" tIns="0" rIns="0" bIns="0" rtlCol="0" anchor="t">
            <a:no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buFont typeface="Arial" panose="020B0604020202020204" pitchFamily="34" charset="0"/>
              <a:buNone/>
            </a:pPr>
            <a:r>
              <a:rPr lang="fr-FR" sz="1600" b="1">
                <a:solidFill>
                  <a:schemeClr val="accent1"/>
                </a:solidFill>
                <a:ea typeface="Poppins" pitchFamily="2" charset="77"/>
                <a:cs typeface="Proxima Nova"/>
              </a:rPr>
              <a:t>Phase de test</a:t>
            </a:r>
          </a:p>
          <a:p>
            <a:pPr marL="0" indent="0">
              <a:buFont typeface="Arial" panose="020B0604020202020204" pitchFamily="34" charset="0"/>
              <a:buNone/>
            </a:pPr>
            <a:endParaRPr lang="en-US" sz="1400">
              <a:solidFill>
                <a:schemeClr val="accent1"/>
              </a:solidFill>
            </a:endParaRPr>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a:p>
            <a:pPr marL="0" indent="0">
              <a:buFont typeface="Arial" panose="020B0604020202020204" pitchFamily="34" charset="0"/>
              <a:buNone/>
            </a:pPr>
            <a:endParaRPr lang="en-US" sz="1400"/>
          </a:p>
        </p:txBody>
      </p:sp>
      <p:sp>
        <p:nvSpPr>
          <p:cNvPr id="24" name="Rectangle 23">
            <a:extLst>
              <a:ext uri="{FF2B5EF4-FFF2-40B4-BE49-F238E27FC236}">
                <a16:creationId xmlns:a16="http://schemas.microsoft.com/office/drawing/2014/main" id="{520570D2-FFF1-3502-78E1-41BE1FB552EA}"/>
              </a:ext>
            </a:extLst>
          </p:cNvPr>
          <p:cNvSpPr/>
          <p:nvPr/>
        </p:nvSpPr>
        <p:spPr>
          <a:xfrm>
            <a:off x="2023704" y="4336490"/>
            <a:ext cx="10054733" cy="438812"/>
          </a:xfrm>
          <a:prstGeom prst="rect">
            <a:avLst/>
          </a:prstGeom>
          <a:noFill/>
          <a:ln w="38100">
            <a:solidFill>
              <a:schemeClr val="accent1">
                <a:lumMod val="75000"/>
              </a:schemeClr>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Tree>
    <p:extLst>
      <p:ext uri="{BB962C8B-B14F-4D97-AF65-F5344CB8AC3E}">
        <p14:creationId xmlns:p14="http://schemas.microsoft.com/office/powerpoint/2010/main" val="97712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4" grpId="0"/>
      <p:bldP spid="15" grpId="0"/>
      <p:bldP spid="16" grpId="0"/>
      <p:bldP spid="17" grpId="0"/>
      <p:bldP spid="18" grpId="0" animBg="1"/>
      <p:bldP spid="18" grpId="1" animBg="1"/>
      <p:bldP spid="19" grpId="0" animBg="1"/>
      <p:bldP spid="20" grpId="0" animBg="1"/>
      <p:bldP spid="21" grpId="0" animBg="1"/>
      <p:bldP spid="22" grpId="0" animBg="1"/>
      <p:bldP spid="23" grpId="0" build="p"/>
      <p:bldP spid="23" grpId="1" build="allAtOnce"/>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747F1-2D23-0E7D-F03F-F932DDDA38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69540E-71CC-7D83-C81E-4253DB92AAC2}"/>
              </a:ext>
            </a:extLst>
          </p:cNvPr>
          <p:cNvSpPr>
            <a:spLocks noGrp="1"/>
          </p:cNvSpPr>
          <p:nvPr>
            <p:ph type="title"/>
          </p:nvPr>
        </p:nvSpPr>
        <p:spPr>
          <a:xfrm>
            <a:off x="841248" y="841248"/>
            <a:ext cx="6931152" cy="557784"/>
          </a:xfrm>
        </p:spPr>
        <p:txBody>
          <a:bodyPr/>
          <a:lstStyle/>
          <a:p>
            <a:r>
              <a:rPr lang="en-US" err="1"/>
              <a:t>Partie</a:t>
            </a:r>
            <a:r>
              <a:rPr lang="en-US"/>
              <a:t> I</a:t>
            </a:r>
          </a:p>
        </p:txBody>
      </p:sp>
      <p:sp>
        <p:nvSpPr>
          <p:cNvPr id="4" name="Text Placeholder 3">
            <a:extLst>
              <a:ext uri="{FF2B5EF4-FFF2-40B4-BE49-F238E27FC236}">
                <a16:creationId xmlns:a16="http://schemas.microsoft.com/office/drawing/2014/main" id="{9FB759A8-4B1C-78A9-5B88-0EB84F7DA784}"/>
              </a:ext>
            </a:extLst>
          </p:cNvPr>
          <p:cNvSpPr>
            <a:spLocks noGrp="1"/>
          </p:cNvSpPr>
          <p:nvPr>
            <p:ph type="body" sz="quarter" idx="10"/>
          </p:nvPr>
        </p:nvSpPr>
        <p:spPr>
          <a:xfrm>
            <a:off x="841247" y="1536192"/>
            <a:ext cx="6931152" cy="4480560"/>
          </a:xfrm>
        </p:spPr>
        <p:txBody>
          <a:bodyPr/>
          <a:lstStyle/>
          <a:p>
            <a:r>
              <a:rPr lang="en-US" err="1"/>
              <a:t>Contexte</a:t>
            </a:r>
            <a:r>
              <a:rPr lang="en-US"/>
              <a:t> du </a:t>
            </a:r>
            <a:r>
              <a:rPr lang="en-US" err="1"/>
              <a:t>projet</a:t>
            </a:r>
            <a:r>
              <a:rPr lang="en-US"/>
              <a:t> et management des équipes</a:t>
            </a:r>
          </a:p>
          <a:p>
            <a:endParaRPr lang="en-US"/>
          </a:p>
        </p:txBody>
      </p:sp>
      <p:pic>
        <p:nvPicPr>
          <p:cNvPr id="7" name="Image 6">
            <a:extLst>
              <a:ext uri="{FF2B5EF4-FFF2-40B4-BE49-F238E27FC236}">
                <a16:creationId xmlns:a16="http://schemas.microsoft.com/office/drawing/2014/main" id="{A6D1408C-4B35-29D4-3E95-10D810B80FD5}"/>
              </a:ext>
            </a:extLst>
          </p:cNvPr>
          <p:cNvPicPr>
            <a:picLocks noChangeAspect="1"/>
          </p:cNvPicPr>
          <p:nvPr/>
        </p:nvPicPr>
        <p:blipFill>
          <a:blip r:embed="rId2"/>
          <a:stretch>
            <a:fillRect/>
          </a:stretch>
        </p:blipFill>
        <p:spPr>
          <a:xfrm>
            <a:off x="9567746" y="3336259"/>
            <a:ext cx="2395654" cy="1383887"/>
          </a:xfrm>
          <a:prstGeom prst="rect">
            <a:avLst/>
          </a:prstGeom>
        </p:spPr>
      </p:pic>
      <p:pic>
        <p:nvPicPr>
          <p:cNvPr id="2" name="Image 1">
            <a:extLst>
              <a:ext uri="{FF2B5EF4-FFF2-40B4-BE49-F238E27FC236}">
                <a16:creationId xmlns:a16="http://schemas.microsoft.com/office/drawing/2014/main" id="{73A8CA44-A98C-CC3A-CBA6-B475A8053F5F}"/>
              </a:ext>
            </a:extLst>
          </p:cNvPr>
          <p:cNvPicPr>
            <a:picLocks noChangeAspect="1"/>
          </p:cNvPicPr>
          <p:nvPr/>
        </p:nvPicPr>
        <p:blipFill>
          <a:blip r:embed="rId3"/>
          <a:stretch>
            <a:fillRect/>
          </a:stretch>
        </p:blipFill>
        <p:spPr>
          <a:xfrm>
            <a:off x="7200413" y="1727293"/>
            <a:ext cx="2952750" cy="2057400"/>
          </a:xfrm>
          <a:prstGeom prst="rect">
            <a:avLst/>
          </a:prstGeom>
        </p:spPr>
      </p:pic>
    </p:spTree>
    <p:extLst>
      <p:ext uri="{BB962C8B-B14F-4D97-AF65-F5344CB8AC3E}">
        <p14:creationId xmlns:p14="http://schemas.microsoft.com/office/powerpoint/2010/main" val="13768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4596F-85CD-D341-4FB9-FDD60C800C6B}"/>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970765D-2AF6-E02C-1F98-0010E2CA767B}"/>
              </a:ext>
            </a:extLst>
          </p:cNvPr>
          <p:cNvSpPr>
            <a:spLocks noGrp="1"/>
          </p:cNvSpPr>
          <p:nvPr>
            <p:ph type="sldNum" sz="quarter" idx="11"/>
          </p:nvPr>
        </p:nvSpPr>
        <p:spPr>
          <a:xfrm>
            <a:off x="11238778" y="6385422"/>
            <a:ext cx="843264" cy="288000"/>
          </a:xfrm>
        </p:spPr>
        <p:txBody>
          <a:bodyPr/>
          <a:lstStyle/>
          <a:p>
            <a:fld id="{B67B645E-C5E5-4727-B977-D372A0AA71D9}" type="slidenum">
              <a:rPr lang="en-US" smtClean="0"/>
              <a:pPr/>
              <a:t>30</a:t>
            </a:fld>
            <a:r>
              <a:rPr lang="en-US"/>
              <a:t>/34</a:t>
            </a:r>
          </a:p>
        </p:txBody>
      </p:sp>
      <p:pic>
        <p:nvPicPr>
          <p:cNvPr id="7" name="Image 6">
            <a:extLst>
              <a:ext uri="{FF2B5EF4-FFF2-40B4-BE49-F238E27FC236}">
                <a16:creationId xmlns:a16="http://schemas.microsoft.com/office/drawing/2014/main" id="{FC748D6B-4CEC-00E4-7D74-9FB2D0AD833A}"/>
              </a:ext>
            </a:extLst>
          </p:cNvPr>
          <p:cNvPicPr>
            <a:picLocks noChangeAspect="1"/>
          </p:cNvPicPr>
          <p:nvPr/>
        </p:nvPicPr>
        <p:blipFill>
          <a:blip r:embed="rId3"/>
          <a:stretch>
            <a:fillRect/>
          </a:stretch>
        </p:blipFill>
        <p:spPr>
          <a:xfrm>
            <a:off x="10375161" y="64214"/>
            <a:ext cx="1703276" cy="1019884"/>
          </a:xfrm>
          <a:prstGeom prst="rect">
            <a:avLst/>
          </a:prstGeom>
        </p:spPr>
      </p:pic>
      <p:pic>
        <p:nvPicPr>
          <p:cNvPr id="9" name="Image 8">
            <a:extLst>
              <a:ext uri="{FF2B5EF4-FFF2-40B4-BE49-F238E27FC236}">
                <a16:creationId xmlns:a16="http://schemas.microsoft.com/office/drawing/2014/main" id="{A6391122-3EAF-91B6-07DE-F0ADF3A78A6F}"/>
              </a:ext>
            </a:extLst>
          </p:cNvPr>
          <p:cNvPicPr>
            <a:picLocks noChangeAspect="1"/>
          </p:cNvPicPr>
          <p:nvPr/>
        </p:nvPicPr>
        <p:blipFill>
          <a:blip r:embed="rId4"/>
          <a:stretch>
            <a:fillRect/>
          </a:stretch>
        </p:blipFill>
        <p:spPr>
          <a:xfrm>
            <a:off x="78936" y="63559"/>
            <a:ext cx="1701209" cy="609682"/>
          </a:xfrm>
          <a:prstGeom prst="rect">
            <a:avLst/>
          </a:prstGeom>
        </p:spPr>
      </p:pic>
      <p:sp>
        <p:nvSpPr>
          <p:cNvPr id="5" name="ZoneTexte 4">
            <a:extLst>
              <a:ext uri="{FF2B5EF4-FFF2-40B4-BE49-F238E27FC236}">
                <a16:creationId xmlns:a16="http://schemas.microsoft.com/office/drawing/2014/main" id="{2CA53EF1-EDC1-7F4B-9866-F48D3AF59A44}"/>
              </a:ext>
            </a:extLst>
          </p:cNvPr>
          <p:cNvSpPr txBox="1"/>
          <p:nvPr/>
        </p:nvSpPr>
        <p:spPr>
          <a:xfrm>
            <a:off x="9088244" y="1386989"/>
            <a:ext cx="2672956" cy="369332"/>
          </a:xfrm>
          <a:prstGeom prst="rect">
            <a:avLst/>
          </a:prstGeom>
          <a:noFill/>
        </p:spPr>
        <p:txBody>
          <a:bodyPr wrap="square" rtlCol="0">
            <a:spAutoFit/>
          </a:bodyPr>
          <a:lstStyle/>
          <a:p>
            <a:endParaRPr lang="fr-FR"/>
          </a:p>
        </p:txBody>
      </p:sp>
      <p:pic>
        <p:nvPicPr>
          <p:cNvPr id="3" name="Picture 903245992">
            <a:extLst>
              <a:ext uri="{FF2B5EF4-FFF2-40B4-BE49-F238E27FC236}">
                <a16:creationId xmlns:a16="http://schemas.microsoft.com/office/drawing/2014/main" id="{3536E306-E9D2-405A-7BDB-327785BA7E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445" y="1461135"/>
            <a:ext cx="5691505" cy="1967865"/>
          </a:xfrm>
          <a:prstGeom prst="rect">
            <a:avLst/>
          </a:prstGeom>
        </p:spPr>
      </p:pic>
      <p:pic>
        <p:nvPicPr>
          <p:cNvPr id="10" name="Picture 1850870670" title="Insertion de l’image...">
            <a:extLst>
              <a:ext uri="{FF2B5EF4-FFF2-40B4-BE49-F238E27FC236}">
                <a16:creationId xmlns:a16="http://schemas.microsoft.com/office/drawing/2014/main" id="{833F264F-95C3-E731-0C5C-64F6E12EAD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445" y="3429000"/>
            <a:ext cx="5691505" cy="2733675"/>
          </a:xfrm>
          <a:prstGeom prst="rect">
            <a:avLst/>
          </a:prstGeom>
        </p:spPr>
      </p:pic>
      <p:pic>
        <p:nvPicPr>
          <p:cNvPr id="11" name="Image 10">
            <a:extLst>
              <a:ext uri="{FF2B5EF4-FFF2-40B4-BE49-F238E27FC236}">
                <a16:creationId xmlns:a16="http://schemas.microsoft.com/office/drawing/2014/main" id="{63F3AC59-D9E9-B44A-8FF0-B63D7D81B7C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9380" y="1196082"/>
            <a:ext cx="5671820" cy="2124075"/>
          </a:xfrm>
          <a:prstGeom prst="rect">
            <a:avLst/>
          </a:prstGeom>
        </p:spPr>
      </p:pic>
      <p:pic>
        <p:nvPicPr>
          <p:cNvPr id="13" name="Picture 628729641">
            <a:extLst>
              <a:ext uri="{FF2B5EF4-FFF2-40B4-BE49-F238E27FC236}">
                <a16:creationId xmlns:a16="http://schemas.microsoft.com/office/drawing/2014/main" id="{13294334-3E2F-EF8B-A1FC-B37899A3A7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89380" y="3311913"/>
            <a:ext cx="5643245" cy="1327785"/>
          </a:xfrm>
          <a:prstGeom prst="rect">
            <a:avLst/>
          </a:prstGeom>
        </p:spPr>
      </p:pic>
      <p:pic>
        <p:nvPicPr>
          <p:cNvPr id="14" name="Picture 2145339448" title="Insertion de l’image...">
            <a:extLst>
              <a:ext uri="{FF2B5EF4-FFF2-40B4-BE49-F238E27FC236}">
                <a16:creationId xmlns:a16="http://schemas.microsoft.com/office/drawing/2014/main" id="{290CA329-E448-8105-D3FF-7765C04A375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9406" y="4642605"/>
            <a:ext cx="5640070" cy="2030830"/>
          </a:xfrm>
          <a:prstGeom prst="rect">
            <a:avLst/>
          </a:prstGeom>
        </p:spPr>
      </p:pic>
      <p:sp>
        <p:nvSpPr>
          <p:cNvPr id="15" name="ZoneTexte 14">
            <a:extLst>
              <a:ext uri="{FF2B5EF4-FFF2-40B4-BE49-F238E27FC236}">
                <a16:creationId xmlns:a16="http://schemas.microsoft.com/office/drawing/2014/main" id="{ADBD4E48-914B-51E5-E10E-522D93C0557D}"/>
              </a:ext>
            </a:extLst>
          </p:cNvPr>
          <p:cNvSpPr txBox="1"/>
          <p:nvPr/>
        </p:nvSpPr>
        <p:spPr>
          <a:xfrm>
            <a:off x="150445" y="1069286"/>
            <a:ext cx="6928462" cy="1200329"/>
          </a:xfrm>
          <a:prstGeom prst="rect">
            <a:avLst/>
          </a:prstGeom>
          <a:noFill/>
        </p:spPr>
        <p:txBody>
          <a:bodyPr wrap="square" lIns="91440" tIns="45720" rIns="91440" bIns="45720" rtlCol="0" anchor="t">
            <a:spAutoFit/>
          </a:bodyPr>
          <a:lstStyle/>
          <a:p>
            <a:r>
              <a:rPr lang="fr-FR" b="1" u="sng"/>
              <a:t>PRODUCT BACKLOG</a:t>
            </a:r>
            <a:endParaRPr lang="fr-FR" sz="1800" b="1" u="sng"/>
          </a:p>
          <a:p>
            <a:endParaRPr lang="fr-FR"/>
          </a:p>
          <a:p>
            <a:endParaRPr lang="fr-FR"/>
          </a:p>
          <a:p>
            <a:endParaRPr lang="fr-FR"/>
          </a:p>
        </p:txBody>
      </p:sp>
      <p:sp>
        <p:nvSpPr>
          <p:cNvPr id="17" name="Title 1">
            <a:extLst>
              <a:ext uri="{FF2B5EF4-FFF2-40B4-BE49-F238E27FC236}">
                <a16:creationId xmlns:a16="http://schemas.microsoft.com/office/drawing/2014/main" id="{D3911C51-7465-4AF2-6EE4-84931A6B66D8}"/>
              </a:ext>
            </a:extLst>
          </p:cNvPr>
          <p:cNvSpPr txBox="1">
            <a:spLocks/>
          </p:cNvSpPr>
          <p:nvPr/>
        </p:nvSpPr>
        <p:spPr>
          <a:xfrm>
            <a:off x="81489" y="111521"/>
            <a:ext cx="12017367" cy="38207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ZA" sz="2000" b="1" kern="1200" cap="all" spc="300" baseline="0">
                <a:solidFill>
                  <a:schemeClr val="tx1">
                    <a:lumMod val="85000"/>
                    <a:lumOff val="15000"/>
                  </a:schemeClr>
                </a:solidFill>
                <a:latin typeface="+mj-lt"/>
                <a:ea typeface="+mj-ea"/>
                <a:cs typeface="+mj-cs"/>
              </a:defRPr>
            </a:lvl1pPr>
          </a:lstStyle>
          <a:p>
            <a:pPr algn="ctr"/>
            <a:r>
              <a:rPr lang="en-US"/>
              <a:t>D. Environnement </a:t>
            </a:r>
            <a:r>
              <a:rPr lang="en-US" err="1"/>
              <a:t>informatique</a:t>
            </a:r>
            <a:r>
              <a:rPr lang="en-US"/>
              <a:t> technique</a:t>
            </a:r>
            <a:br>
              <a:rPr lang="en-US"/>
            </a:br>
            <a:endParaRPr lang="en-US"/>
          </a:p>
        </p:txBody>
      </p:sp>
    </p:spTree>
    <p:extLst>
      <p:ext uri="{BB962C8B-B14F-4D97-AF65-F5344CB8AC3E}">
        <p14:creationId xmlns:p14="http://schemas.microsoft.com/office/powerpoint/2010/main" val="825512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653C6-726A-CFB7-9F7F-8E140F0938E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E26A08C-2F29-C4DB-CDCC-13D3772EE556}"/>
              </a:ext>
            </a:extLst>
          </p:cNvPr>
          <p:cNvSpPr>
            <a:spLocks noGrp="1"/>
          </p:cNvSpPr>
          <p:nvPr>
            <p:ph type="title"/>
          </p:nvPr>
        </p:nvSpPr>
        <p:spPr>
          <a:xfrm>
            <a:off x="2986038" y="167660"/>
            <a:ext cx="6774145" cy="557784"/>
          </a:xfrm>
        </p:spPr>
        <p:txBody>
          <a:bodyPr/>
          <a:lstStyle/>
          <a:p>
            <a:r>
              <a:rPr lang="fr-FR" sz="2400"/>
              <a:t>D. Environnement technique</a:t>
            </a:r>
          </a:p>
        </p:txBody>
      </p:sp>
      <p:sp>
        <p:nvSpPr>
          <p:cNvPr id="4" name="Espace réservé du numéro de diapositive 3">
            <a:extLst>
              <a:ext uri="{FF2B5EF4-FFF2-40B4-BE49-F238E27FC236}">
                <a16:creationId xmlns:a16="http://schemas.microsoft.com/office/drawing/2014/main" id="{46FD1382-5440-CF6B-1735-8866C0369AA9}"/>
              </a:ext>
            </a:extLst>
          </p:cNvPr>
          <p:cNvSpPr>
            <a:spLocks noGrp="1"/>
          </p:cNvSpPr>
          <p:nvPr>
            <p:ph type="sldNum" sz="quarter" idx="11"/>
          </p:nvPr>
        </p:nvSpPr>
        <p:spPr>
          <a:xfrm>
            <a:off x="10929750" y="6385422"/>
            <a:ext cx="843264" cy="288000"/>
          </a:xfrm>
        </p:spPr>
        <p:txBody>
          <a:bodyPr/>
          <a:lstStyle/>
          <a:p>
            <a:fld id="{B67B645E-C5E5-4727-B977-D372A0AA71D9}" type="slidenum">
              <a:rPr lang="en-US" dirty="0" smtClean="0"/>
              <a:pPr/>
              <a:t>31</a:t>
            </a:fld>
            <a:r>
              <a:rPr lang="en-US"/>
              <a:t>/34</a:t>
            </a:r>
          </a:p>
        </p:txBody>
      </p:sp>
      <p:pic>
        <p:nvPicPr>
          <p:cNvPr id="6" name="Picture 2">
            <a:extLst>
              <a:ext uri="{FF2B5EF4-FFF2-40B4-BE49-F238E27FC236}">
                <a16:creationId xmlns:a16="http://schemas.microsoft.com/office/drawing/2014/main" id="{ECFFD0BF-CA63-2279-B729-A428DF66A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63" y="64214"/>
            <a:ext cx="2257497" cy="101988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BF1497BD-C93F-E0DE-0C2D-003C36C7805F}"/>
              </a:ext>
            </a:extLst>
          </p:cNvPr>
          <p:cNvPicPr>
            <a:picLocks noChangeAspect="1"/>
          </p:cNvPicPr>
          <p:nvPr/>
        </p:nvPicPr>
        <p:blipFill>
          <a:blip r:embed="rId4"/>
          <a:stretch>
            <a:fillRect/>
          </a:stretch>
        </p:blipFill>
        <p:spPr>
          <a:xfrm>
            <a:off x="10375161" y="64214"/>
            <a:ext cx="1703276" cy="1019884"/>
          </a:xfrm>
          <a:prstGeom prst="rect">
            <a:avLst/>
          </a:prstGeom>
        </p:spPr>
      </p:pic>
      <p:pic>
        <p:nvPicPr>
          <p:cNvPr id="9" name="Image 8">
            <a:extLst>
              <a:ext uri="{FF2B5EF4-FFF2-40B4-BE49-F238E27FC236}">
                <a16:creationId xmlns:a16="http://schemas.microsoft.com/office/drawing/2014/main" id="{894649D5-0A31-82BA-1FDE-B40EC859447C}"/>
              </a:ext>
            </a:extLst>
          </p:cNvPr>
          <p:cNvPicPr>
            <a:picLocks noChangeAspect="1"/>
          </p:cNvPicPr>
          <p:nvPr/>
        </p:nvPicPr>
        <p:blipFill>
          <a:blip r:embed="rId5"/>
          <a:stretch>
            <a:fillRect/>
          </a:stretch>
        </p:blipFill>
        <p:spPr>
          <a:xfrm>
            <a:off x="31899" y="6216003"/>
            <a:ext cx="1701209" cy="609682"/>
          </a:xfrm>
          <a:prstGeom prst="rect">
            <a:avLst/>
          </a:prstGeom>
        </p:spPr>
      </p:pic>
      <p:sp>
        <p:nvSpPr>
          <p:cNvPr id="11" name="ZoneTexte 10">
            <a:extLst>
              <a:ext uri="{FF2B5EF4-FFF2-40B4-BE49-F238E27FC236}">
                <a16:creationId xmlns:a16="http://schemas.microsoft.com/office/drawing/2014/main" id="{B650638E-86D3-27D0-08D0-47C1F488EB75}"/>
              </a:ext>
            </a:extLst>
          </p:cNvPr>
          <p:cNvSpPr txBox="1"/>
          <p:nvPr/>
        </p:nvSpPr>
        <p:spPr>
          <a:xfrm>
            <a:off x="225754" y="1309164"/>
            <a:ext cx="6928462" cy="2308324"/>
          </a:xfrm>
          <a:prstGeom prst="rect">
            <a:avLst/>
          </a:prstGeom>
          <a:noFill/>
        </p:spPr>
        <p:txBody>
          <a:bodyPr wrap="square" rtlCol="0">
            <a:spAutoFit/>
          </a:bodyPr>
          <a:lstStyle/>
          <a:p>
            <a:r>
              <a:rPr lang="fr-FR" sz="1800" u="sng"/>
              <a:t>TEST:</a:t>
            </a:r>
          </a:p>
          <a:p>
            <a:r>
              <a:rPr lang="fr-FR">
                <a:ea typeface="Poppins" pitchFamily="2" charset="77"/>
              </a:rPr>
              <a:t>T</a:t>
            </a:r>
            <a:r>
              <a:rPr lang="fr-FR" sz="1800">
                <a:effectLst/>
                <a:ea typeface="Poppins" pitchFamily="2" charset="77"/>
              </a:rPr>
              <a:t>esteur externe au développeur  :</a:t>
            </a:r>
          </a:p>
          <a:p>
            <a:pPr marL="285750" indent="-285750">
              <a:buFontTx/>
              <a:buChar char="-"/>
            </a:pPr>
            <a:r>
              <a:rPr lang="fr-FR">
                <a:ea typeface="Poppins" pitchFamily="2" charset="77"/>
              </a:rPr>
              <a:t>A</a:t>
            </a:r>
            <a:r>
              <a:rPr lang="fr-FR" sz="1800">
                <a:effectLst/>
                <a:ea typeface="Poppins" pitchFamily="2" charset="77"/>
              </a:rPr>
              <a:t>nalyse objective et complète du développement effectué</a:t>
            </a:r>
          </a:p>
          <a:p>
            <a:pPr marL="285750" indent="-285750">
              <a:buFontTx/>
              <a:buChar char="-"/>
            </a:pPr>
            <a:r>
              <a:rPr lang="fr-FR" sz="1800">
                <a:effectLst/>
                <a:ea typeface="Poppins" pitchFamily="2" charset="77"/>
              </a:rPr>
              <a:t>Éviter que les développeurs ne testent leurs propres développements, ce qui pourrait limiter la détection d'anomalies</a:t>
            </a:r>
            <a:r>
              <a:rPr lang="fr-FR">
                <a:effectLst/>
              </a:rPr>
              <a:t> </a:t>
            </a:r>
            <a:endParaRPr lang="fr-FR" sz="1800" u="sng">
              <a:effectLst/>
            </a:endParaRPr>
          </a:p>
          <a:p>
            <a:endParaRPr lang="fr-FR"/>
          </a:p>
          <a:p>
            <a:endParaRPr lang="fr-FR"/>
          </a:p>
          <a:p>
            <a:endParaRPr lang="fr-FR"/>
          </a:p>
        </p:txBody>
      </p:sp>
      <p:sp>
        <p:nvSpPr>
          <p:cNvPr id="8" name="ZoneTexte 7">
            <a:extLst>
              <a:ext uri="{FF2B5EF4-FFF2-40B4-BE49-F238E27FC236}">
                <a16:creationId xmlns:a16="http://schemas.microsoft.com/office/drawing/2014/main" id="{63AD93CA-3A3F-8CEF-0A4A-349EAAD935AE}"/>
              </a:ext>
            </a:extLst>
          </p:cNvPr>
          <p:cNvSpPr txBox="1"/>
          <p:nvPr/>
        </p:nvSpPr>
        <p:spPr>
          <a:xfrm>
            <a:off x="225754" y="3066099"/>
            <a:ext cx="8795531" cy="2626745"/>
          </a:xfrm>
          <a:prstGeom prst="rect">
            <a:avLst/>
          </a:prstGeom>
          <a:noFill/>
        </p:spPr>
        <p:txBody>
          <a:bodyPr wrap="square">
            <a:spAutoFit/>
          </a:bodyPr>
          <a:lstStyle/>
          <a:p>
            <a:pPr algn="just">
              <a:lnSpc>
                <a:spcPct val="115000"/>
              </a:lnSpc>
              <a:spcBef>
                <a:spcPts val="1000"/>
              </a:spcBef>
            </a:pPr>
            <a:r>
              <a:rPr lang="fr-FR" sz="1600">
                <a:effectLst/>
                <a:latin typeface="Aptos Light" panose="020B0004020202020204" pitchFamily="34" charset="0"/>
                <a:ea typeface="Proxima Nova"/>
                <a:cs typeface="Proxima Nova"/>
              </a:rPr>
              <a:t>Exemple de</a:t>
            </a:r>
            <a:r>
              <a:rPr lang="fr-FR" sz="1600">
                <a:latin typeface="Aptos Light" panose="020B0004020202020204" pitchFamily="34" charset="0"/>
                <a:ea typeface="Proxima Nova"/>
                <a:cs typeface="Proxima Nova"/>
              </a:rPr>
              <a:t> tests: </a:t>
            </a:r>
            <a:endParaRPr lang="fr-FR" sz="1600">
              <a:effectLst/>
              <a:latin typeface="Aptos Light" panose="020B0004020202020204" pitchFamily="34" charset="0"/>
              <a:ea typeface="Proxima Nova"/>
              <a:cs typeface="Proxima Nova"/>
            </a:endParaRPr>
          </a:p>
          <a:p>
            <a:pPr marL="285750" lvl="0" indent="-285750" algn="just">
              <a:lnSpc>
                <a:spcPct val="115000"/>
              </a:lnSpc>
              <a:buFontTx/>
              <a:buChar char="-"/>
            </a:pPr>
            <a:r>
              <a:rPr lang="fr-FR" sz="1600">
                <a:effectLst/>
                <a:latin typeface="Aptos Light" panose="020B0004020202020204" pitchFamily="34" charset="0"/>
                <a:ea typeface="Poppins" pitchFamily="2" charset="77"/>
                <a:cs typeface="Proxima Nova"/>
              </a:rPr>
              <a:t>Tests unitaires : Pour </a:t>
            </a:r>
            <a:r>
              <a:rPr lang="fr-FR" sz="1600">
                <a:latin typeface="Aptos Light" panose="020B0004020202020204" pitchFamily="34" charset="0"/>
              </a:rPr>
              <a:t>vérifier individuellement le fonctionnement d’une portion spécifique et isolée de code( fonction ou méthode):</a:t>
            </a:r>
          </a:p>
          <a:p>
            <a:pPr marL="285750" lvl="0" indent="-285750" algn="just">
              <a:lnSpc>
                <a:spcPct val="115000"/>
              </a:lnSpc>
              <a:buFontTx/>
              <a:buChar char="-"/>
            </a:pPr>
            <a:r>
              <a:rPr lang="fr-FR" sz="1600">
                <a:effectLst/>
                <a:latin typeface="Aptos Light" panose="020B0004020202020204" pitchFamily="34" charset="0"/>
                <a:ea typeface="Poppins" pitchFamily="2" charset="77"/>
                <a:cs typeface="Proxima Nova"/>
              </a:rPr>
              <a:t>Tests fonctionnels : Pour s’assurer que l’application se comporte conformément aux spécifications fonctionnelles.</a:t>
            </a:r>
            <a:endParaRPr lang="fr-FR" sz="1600">
              <a:latin typeface="Aptos Light" panose="020B0004020202020204" pitchFamily="34" charset="0"/>
              <a:ea typeface="Poppins" pitchFamily="2" charset="77"/>
              <a:cs typeface="Proxima Nova"/>
            </a:endParaRPr>
          </a:p>
          <a:p>
            <a:pPr marL="285750" lvl="0" indent="-285750" algn="just">
              <a:lnSpc>
                <a:spcPct val="115000"/>
              </a:lnSpc>
              <a:buFontTx/>
              <a:buChar char="-"/>
            </a:pPr>
            <a:r>
              <a:rPr lang="fr-FR" sz="1600">
                <a:effectLst/>
                <a:latin typeface="Aptos Light" panose="020B0004020202020204" pitchFamily="34" charset="0"/>
                <a:ea typeface="Poppins" pitchFamily="2" charset="77"/>
                <a:cs typeface="Proxima Nova"/>
              </a:rPr>
              <a:t>Tests de non-régression : Pour garantir que les nouvelles fonctionnalités n'ont pas impacté les fonctionnalités existantes.</a:t>
            </a:r>
          </a:p>
          <a:p>
            <a:pPr marL="285750" lvl="0" indent="-285750" algn="just">
              <a:lnSpc>
                <a:spcPct val="115000"/>
              </a:lnSpc>
              <a:buFontTx/>
              <a:buChar char="-"/>
            </a:pPr>
            <a:r>
              <a:rPr lang="fr-FR" sz="1600">
                <a:effectLst/>
                <a:latin typeface="Aptos Light" panose="020B0004020202020204" pitchFamily="34" charset="0"/>
                <a:ea typeface="Poppins" pitchFamily="2" charset="77"/>
                <a:cs typeface="Proxima Nova"/>
              </a:rPr>
              <a:t>Tests de performance : Pour évaluer la réactivité et la stabilité de l’application sous charge.</a:t>
            </a:r>
          </a:p>
          <a:p>
            <a:pPr lvl="0" algn="just">
              <a:lnSpc>
                <a:spcPct val="115000"/>
              </a:lnSpc>
            </a:pPr>
            <a:endParaRPr lang="fr-FR" sz="1600">
              <a:effectLst/>
              <a:latin typeface="Aptos Light" panose="020B0004020202020204" pitchFamily="34" charset="0"/>
              <a:ea typeface="Proxima Nova"/>
              <a:cs typeface="Proxima Nova"/>
            </a:endParaRPr>
          </a:p>
        </p:txBody>
      </p:sp>
      <p:sp>
        <p:nvSpPr>
          <p:cNvPr id="10" name="ZoneTexte 9">
            <a:extLst>
              <a:ext uri="{FF2B5EF4-FFF2-40B4-BE49-F238E27FC236}">
                <a16:creationId xmlns:a16="http://schemas.microsoft.com/office/drawing/2014/main" id="{7B54E58A-1297-EA7A-104C-3A47498F569A}"/>
              </a:ext>
            </a:extLst>
          </p:cNvPr>
          <p:cNvSpPr txBox="1"/>
          <p:nvPr/>
        </p:nvSpPr>
        <p:spPr>
          <a:xfrm>
            <a:off x="4017778" y="5654919"/>
            <a:ext cx="7843237" cy="646331"/>
          </a:xfrm>
          <a:prstGeom prst="rect">
            <a:avLst/>
          </a:prstGeom>
          <a:noFill/>
        </p:spPr>
        <p:txBody>
          <a:bodyPr wrap="none" rtlCol="0">
            <a:spAutoFit/>
          </a:bodyPr>
          <a:lstStyle/>
          <a:p>
            <a:r>
              <a:rPr lang="fr-FR">
                <a:latin typeface="Aptos Light" panose="020B0004020202020204" pitchFamily="34" charset="0"/>
                <a:ea typeface="Poppins" pitchFamily="2" charset="77"/>
                <a:cs typeface="Proxima Nova"/>
              </a:rPr>
              <a:t>T</a:t>
            </a:r>
            <a:r>
              <a:rPr lang="fr-FR" sz="1800">
                <a:effectLst/>
                <a:latin typeface="Aptos Light" panose="020B0004020202020204" pitchFamily="34" charset="0"/>
                <a:ea typeface="Poppins" pitchFamily="2" charset="77"/>
                <a:cs typeface="Proxima Nova"/>
              </a:rPr>
              <a:t>est unitaires (</a:t>
            </a:r>
            <a:r>
              <a:rPr lang="fr-FR" sz="1800" err="1">
                <a:effectLst/>
                <a:latin typeface="Aptos Light" panose="020B0004020202020204" pitchFamily="34" charset="0"/>
                <a:ea typeface="Poppins" pitchFamily="2" charset="77"/>
                <a:cs typeface="Proxima Nova"/>
              </a:rPr>
              <a:t>pytest</a:t>
            </a:r>
            <a:r>
              <a:rPr lang="fr-FR" sz="1800">
                <a:effectLst/>
                <a:latin typeface="Aptos Light" panose="020B0004020202020204" pitchFamily="34" charset="0"/>
                <a:ea typeface="Poppins" pitchFamily="2" charset="77"/>
                <a:cs typeface="Proxima Nova"/>
              </a:rPr>
              <a:t>),</a:t>
            </a:r>
            <a:r>
              <a:rPr lang="fr-FR" sz="1800" err="1">
                <a:effectLst/>
                <a:latin typeface="Aptos Light" panose="020B0004020202020204" pitchFamily="34" charset="0"/>
                <a:ea typeface="Poppins" pitchFamily="2" charset="77"/>
                <a:cs typeface="Proxima Nova"/>
              </a:rPr>
              <a:t>MyPy</a:t>
            </a:r>
            <a:r>
              <a:rPr lang="fr-FR" sz="1800">
                <a:effectLst/>
                <a:latin typeface="Aptos Light" panose="020B0004020202020204" pitchFamily="34" charset="0"/>
                <a:ea typeface="Poppins" pitchFamily="2" charset="77"/>
                <a:cs typeface="Proxima Nova"/>
              </a:rPr>
              <a:t> (tests statiques pour vérifier les types dans le code).</a:t>
            </a:r>
            <a:endParaRPr lang="fr-FR" sz="1800">
              <a:effectLst/>
              <a:latin typeface="Aptos Light" panose="020B0004020202020204" pitchFamily="34" charset="0"/>
              <a:ea typeface="Proxima Nova"/>
              <a:cs typeface="Proxima Nova"/>
            </a:endParaRPr>
          </a:p>
          <a:p>
            <a:endParaRPr lang="fr-FR"/>
          </a:p>
        </p:txBody>
      </p:sp>
    </p:spTree>
    <p:extLst>
      <p:ext uri="{BB962C8B-B14F-4D97-AF65-F5344CB8AC3E}">
        <p14:creationId xmlns:p14="http://schemas.microsoft.com/office/powerpoint/2010/main" val="235233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6262E-5E8A-2179-0107-941A97EF59D6}"/>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0E7CB03-10D8-5680-B614-D56CC7E00CD7}"/>
              </a:ext>
            </a:extLst>
          </p:cNvPr>
          <p:cNvSpPr>
            <a:spLocks noGrp="1"/>
          </p:cNvSpPr>
          <p:nvPr>
            <p:ph type="sldNum" sz="quarter" idx="11"/>
          </p:nvPr>
        </p:nvSpPr>
        <p:spPr/>
        <p:txBody>
          <a:bodyPr/>
          <a:lstStyle/>
          <a:p>
            <a:fld id="{B67B645E-C5E5-4727-B977-D372A0AA71D9}" type="slidenum">
              <a:rPr lang="en-US" smtClean="0"/>
              <a:pPr/>
              <a:t>32</a:t>
            </a:fld>
            <a:r>
              <a:rPr lang="en-US"/>
              <a:t>/34</a:t>
            </a:r>
          </a:p>
        </p:txBody>
      </p:sp>
      <p:pic>
        <p:nvPicPr>
          <p:cNvPr id="7" name="Image 6">
            <a:extLst>
              <a:ext uri="{FF2B5EF4-FFF2-40B4-BE49-F238E27FC236}">
                <a16:creationId xmlns:a16="http://schemas.microsoft.com/office/drawing/2014/main" id="{95DD3DF3-BECD-3446-B34C-9FAAEBB9A1C3}"/>
              </a:ext>
            </a:extLst>
          </p:cNvPr>
          <p:cNvPicPr>
            <a:picLocks noChangeAspect="1"/>
          </p:cNvPicPr>
          <p:nvPr/>
        </p:nvPicPr>
        <p:blipFill>
          <a:blip r:embed="rId3"/>
          <a:stretch>
            <a:fillRect/>
          </a:stretch>
        </p:blipFill>
        <p:spPr>
          <a:xfrm>
            <a:off x="10375161" y="64214"/>
            <a:ext cx="1703276" cy="1019884"/>
          </a:xfrm>
          <a:prstGeom prst="rect">
            <a:avLst/>
          </a:prstGeom>
        </p:spPr>
      </p:pic>
      <p:pic>
        <p:nvPicPr>
          <p:cNvPr id="9" name="Image 8">
            <a:extLst>
              <a:ext uri="{FF2B5EF4-FFF2-40B4-BE49-F238E27FC236}">
                <a16:creationId xmlns:a16="http://schemas.microsoft.com/office/drawing/2014/main" id="{B1823125-C8BA-24EE-6D5A-00897832E87A}"/>
              </a:ext>
            </a:extLst>
          </p:cNvPr>
          <p:cNvPicPr>
            <a:picLocks noChangeAspect="1"/>
          </p:cNvPicPr>
          <p:nvPr/>
        </p:nvPicPr>
        <p:blipFill>
          <a:blip r:embed="rId4"/>
          <a:stretch>
            <a:fillRect/>
          </a:stretch>
        </p:blipFill>
        <p:spPr>
          <a:xfrm>
            <a:off x="112110" y="109977"/>
            <a:ext cx="1701209" cy="609682"/>
          </a:xfrm>
          <a:prstGeom prst="rect">
            <a:avLst/>
          </a:prstGeom>
        </p:spPr>
      </p:pic>
      <p:sp>
        <p:nvSpPr>
          <p:cNvPr id="5" name="ZoneTexte 4">
            <a:extLst>
              <a:ext uri="{FF2B5EF4-FFF2-40B4-BE49-F238E27FC236}">
                <a16:creationId xmlns:a16="http://schemas.microsoft.com/office/drawing/2014/main" id="{45503800-91CE-5D0E-C84F-DFD22F75A84D}"/>
              </a:ext>
            </a:extLst>
          </p:cNvPr>
          <p:cNvSpPr txBox="1"/>
          <p:nvPr/>
        </p:nvSpPr>
        <p:spPr>
          <a:xfrm>
            <a:off x="9088244" y="1386989"/>
            <a:ext cx="2672956" cy="369332"/>
          </a:xfrm>
          <a:prstGeom prst="rect">
            <a:avLst/>
          </a:prstGeom>
          <a:noFill/>
        </p:spPr>
        <p:txBody>
          <a:bodyPr wrap="square" rtlCol="0">
            <a:spAutoFit/>
          </a:bodyPr>
          <a:lstStyle/>
          <a:p>
            <a:endParaRPr lang="fr-FR"/>
          </a:p>
        </p:txBody>
      </p:sp>
      <p:pic>
        <p:nvPicPr>
          <p:cNvPr id="8" name="Picture 1259839863">
            <a:extLst>
              <a:ext uri="{FF2B5EF4-FFF2-40B4-BE49-F238E27FC236}">
                <a16:creationId xmlns:a16="http://schemas.microsoft.com/office/drawing/2014/main" id="{E126DDC4-9E64-BF7E-F0D5-B9044D0684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53" y="1909328"/>
            <a:ext cx="10501719" cy="4241750"/>
          </a:xfrm>
          <a:prstGeom prst="rect">
            <a:avLst/>
          </a:prstGeom>
        </p:spPr>
      </p:pic>
      <p:sp>
        <p:nvSpPr>
          <p:cNvPr id="12" name="ZoneTexte 11">
            <a:extLst>
              <a:ext uri="{FF2B5EF4-FFF2-40B4-BE49-F238E27FC236}">
                <a16:creationId xmlns:a16="http://schemas.microsoft.com/office/drawing/2014/main" id="{327A888E-790B-433F-25A9-A356236D563A}"/>
              </a:ext>
            </a:extLst>
          </p:cNvPr>
          <p:cNvSpPr txBox="1"/>
          <p:nvPr/>
        </p:nvSpPr>
        <p:spPr>
          <a:xfrm>
            <a:off x="225754" y="1309164"/>
            <a:ext cx="6928462" cy="1200329"/>
          </a:xfrm>
          <a:prstGeom prst="rect">
            <a:avLst/>
          </a:prstGeom>
          <a:noFill/>
        </p:spPr>
        <p:txBody>
          <a:bodyPr wrap="square" lIns="91440" tIns="45720" rIns="91440" bIns="45720" rtlCol="0" anchor="t">
            <a:spAutoFit/>
          </a:bodyPr>
          <a:lstStyle/>
          <a:p>
            <a:r>
              <a:rPr lang="fr-FR" sz="1800" b="1" u="sng"/>
              <a:t>CALENDRIER:</a:t>
            </a:r>
          </a:p>
          <a:p>
            <a:endParaRPr lang="fr-FR"/>
          </a:p>
          <a:p>
            <a:endParaRPr lang="fr-FR"/>
          </a:p>
          <a:p>
            <a:endParaRPr lang="fr-FR"/>
          </a:p>
        </p:txBody>
      </p:sp>
      <p:sp>
        <p:nvSpPr>
          <p:cNvPr id="15" name="Title 1">
            <a:extLst>
              <a:ext uri="{FF2B5EF4-FFF2-40B4-BE49-F238E27FC236}">
                <a16:creationId xmlns:a16="http://schemas.microsoft.com/office/drawing/2014/main" id="{61123910-FF69-2CC5-B954-3E498B3BDC72}"/>
              </a:ext>
            </a:extLst>
          </p:cNvPr>
          <p:cNvSpPr txBox="1">
            <a:spLocks/>
          </p:cNvSpPr>
          <p:nvPr/>
        </p:nvSpPr>
        <p:spPr>
          <a:xfrm>
            <a:off x="81489" y="111521"/>
            <a:ext cx="12017367" cy="38207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ZA" sz="2000" b="1" kern="1200" cap="all" spc="300" baseline="0">
                <a:solidFill>
                  <a:schemeClr val="tx1">
                    <a:lumMod val="85000"/>
                    <a:lumOff val="15000"/>
                  </a:schemeClr>
                </a:solidFill>
                <a:latin typeface="+mj-lt"/>
                <a:ea typeface="+mj-ea"/>
                <a:cs typeface="+mj-cs"/>
              </a:defRPr>
            </a:lvl1pPr>
          </a:lstStyle>
          <a:p>
            <a:pPr algn="ctr"/>
            <a:r>
              <a:rPr lang="en-US"/>
              <a:t>E. </a:t>
            </a:r>
            <a:r>
              <a:rPr lang="en-US" err="1"/>
              <a:t>Calendrier</a:t>
            </a:r>
            <a:endParaRPr lang="fr-FR" err="1"/>
          </a:p>
        </p:txBody>
      </p:sp>
    </p:spTree>
    <p:extLst>
      <p:ext uri="{BB962C8B-B14F-4D97-AF65-F5344CB8AC3E}">
        <p14:creationId xmlns:p14="http://schemas.microsoft.com/office/powerpoint/2010/main" val="2384225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683097" y="237399"/>
            <a:ext cx="10479024" cy="557784"/>
          </a:xfrm>
        </p:spPr>
        <p:txBody>
          <a:bodyPr/>
          <a:lstStyle/>
          <a:p>
            <a:pPr algn="ctr"/>
            <a:r>
              <a:rPr lang="en-US" sz="2400"/>
              <a:t>F. Le Budget</a:t>
            </a:r>
            <a:endParaRPr lang="fr-FR" sz="2400"/>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1018199" y="6415501"/>
            <a:ext cx="843264" cy="288000"/>
          </a:xfrm>
        </p:spPr>
        <p:txBody>
          <a:bodyPr/>
          <a:lstStyle/>
          <a:p>
            <a:r>
              <a:rPr lang="en-US"/>
              <a:t>33/34</a:t>
            </a:r>
          </a:p>
        </p:txBody>
      </p:sp>
      <p:graphicFrame>
        <p:nvGraphicFramePr>
          <p:cNvPr id="28" name="Tableau 27">
            <a:extLst>
              <a:ext uri="{FF2B5EF4-FFF2-40B4-BE49-F238E27FC236}">
                <a16:creationId xmlns:a16="http://schemas.microsoft.com/office/drawing/2014/main" id="{F7A93196-50A7-5901-1E51-1A5BF4CCF798}"/>
              </a:ext>
            </a:extLst>
          </p:cNvPr>
          <p:cNvGraphicFramePr>
            <a:graphicFrameLocks noGrp="1"/>
          </p:cNvGraphicFramePr>
          <p:nvPr>
            <p:extLst>
              <p:ext uri="{D42A27DB-BD31-4B8C-83A1-F6EECF244321}">
                <p14:modId xmlns:p14="http://schemas.microsoft.com/office/powerpoint/2010/main" val="862839719"/>
              </p:ext>
            </p:extLst>
          </p:nvPr>
        </p:nvGraphicFramePr>
        <p:xfrm>
          <a:off x="108856" y="1147948"/>
          <a:ext cx="11401379" cy="5470604"/>
        </p:xfrm>
        <a:graphic>
          <a:graphicData uri="http://schemas.openxmlformats.org/drawingml/2006/table">
            <a:tbl>
              <a:tblPr firstRow="1" lastRow="1" bandRow="1">
                <a:tableStyleId>{68D230F3-CF80-4859-8CE7-A43EE81993B5}</a:tableStyleId>
              </a:tblPr>
              <a:tblGrid>
                <a:gridCol w="2228727">
                  <a:extLst>
                    <a:ext uri="{9D8B030D-6E8A-4147-A177-3AD203B41FA5}">
                      <a16:colId xmlns:a16="http://schemas.microsoft.com/office/drawing/2014/main" val="3682933049"/>
                    </a:ext>
                  </a:extLst>
                </a:gridCol>
                <a:gridCol w="3669365">
                  <a:extLst>
                    <a:ext uri="{9D8B030D-6E8A-4147-A177-3AD203B41FA5}">
                      <a16:colId xmlns:a16="http://schemas.microsoft.com/office/drawing/2014/main" val="2362172975"/>
                    </a:ext>
                  </a:extLst>
                </a:gridCol>
                <a:gridCol w="1644887">
                  <a:extLst>
                    <a:ext uri="{9D8B030D-6E8A-4147-A177-3AD203B41FA5}">
                      <a16:colId xmlns:a16="http://schemas.microsoft.com/office/drawing/2014/main" val="3629019833"/>
                    </a:ext>
                  </a:extLst>
                </a:gridCol>
                <a:gridCol w="3858400">
                  <a:extLst>
                    <a:ext uri="{9D8B030D-6E8A-4147-A177-3AD203B41FA5}">
                      <a16:colId xmlns:a16="http://schemas.microsoft.com/office/drawing/2014/main" val="1357129979"/>
                    </a:ext>
                  </a:extLst>
                </a:gridCol>
              </a:tblGrid>
              <a:tr h="307272">
                <a:tc>
                  <a:txBody>
                    <a:bodyPr/>
                    <a:lstStyle/>
                    <a:p>
                      <a:pPr algn="ctr"/>
                      <a:r>
                        <a:rPr lang="fr-FR" b="1" i="0">
                          <a:solidFill>
                            <a:schemeClr val="bg1"/>
                          </a:solidFill>
                          <a:latin typeface="Aptos"/>
                        </a:rPr>
                        <a:t>Tâches</a:t>
                      </a:r>
                    </a:p>
                  </a:txBody>
                  <a:tcPr>
                    <a:lnL w="12700">
                      <a:solidFill>
                        <a:schemeClr val="bg1"/>
                      </a:solidFill>
                    </a:lnL>
                    <a:lnR w="12700">
                      <a:solidFill>
                        <a:schemeClr val="bg1"/>
                      </a:solidFill>
                    </a:lnR>
                    <a:lnT w="12700">
                      <a:solidFill>
                        <a:schemeClr val="bg1"/>
                      </a:solidFill>
                    </a:lnT>
                    <a:lnB w="12700">
                      <a:solidFill>
                        <a:schemeClr val="bg1"/>
                      </a:solidFill>
                    </a:lnB>
                    <a:solidFill>
                      <a:schemeClr val="accent6">
                        <a:lumMod val="50000"/>
                      </a:schemeClr>
                    </a:solidFill>
                  </a:tcPr>
                </a:tc>
                <a:tc>
                  <a:txBody>
                    <a:bodyPr/>
                    <a:lstStyle/>
                    <a:p>
                      <a:pPr algn="ctr"/>
                      <a:r>
                        <a:rPr lang="fr-FR" b="1" i="0">
                          <a:solidFill>
                            <a:schemeClr val="bg1"/>
                          </a:solidFill>
                          <a:latin typeface="Aptos"/>
                        </a:rPr>
                        <a:t>Intervenants</a:t>
                      </a:r>
                    </a:p>
                  </a:txBody>
                  <a:tcPr>
                    <a:lnL w="12700">
                      <a:solidFill>
                        <a:schemeClr val="bg1"/>
                      </a:solidFill>
                    </a:lnL>
                    <a:lnR w="12700">
                      <a:solidFill>
                        <a:schemeClr val="bg1"/>
                      </a:solidFill>
                    </a:lnR>
                    <a:lnT w="12700">
                      <a:solidFill>
                        <a:schemeClr val="bg1"/>
                      </a:solidFill>
                    </a:lnT>
                    <a:lnB w="12700">
                      <a:solidFill>
                        <a:schemeClr val="bg1"/>
                      </a:solidFill>
                    </a:lnB>
                    <a:solidFill>
                      <a:schemeClr val="accent6">
                        <a:lumMod val="50000"/>
                      </a:schemeClr>
                    </a:solidFill>
                  </a:tcPr>
                </a:tc>
                <a:tc>
                  <a:txBody>
                    <a:bodyPr/>
                    <a:lstStyle/>
                    <a:p>
                      <a:pPr lvl="0" algn="ctr">
                        <a:buNone/>
                      </a:pPr>
                      <a:r>
                        <a:rPr lang="fr-FR" b="1" i="0">
                          <a:solidFill>
                            <a:schemeClr val="bg1"/>
                          </a:solidFill>
                          <a:latin typeface="Aptos"/>
                        </a:rPr>
                        <a:t>Montant</a:t>
                      </a:r>
                    </a:p>
                  </a:txBody>
                  <a:tcPr>
                    <a:lnL w="12700">
                      <a:solidFill>
                        <a:schemeClr val="bg1"/>
                      </a:solidFill>
                    </a:lnL>
                    <a:lnR w="12700">
                      <a:solidFill>
                        <a:schemeClr val="bg1"/>
                      </a:solidFill>
                    </a:lnR>
                    <a:lnT w="12700">
                      <a:solidFill>
                        <a:schemeClr val="bg1"/>
                      </a:solidFill>
                    </a:lnT>
                    <a:lnB w="12700">
                      <a:solidFill>
                        <a:schemeClr val="bg1"/>
                      </a:solidFill>
                    </a:lnB>
                    <a:solidFill>
                      <a:schemeClr val="accent6">
                        <a:lumMod val="50000"/>
                      </a:schemeClr>
                    </a:solidFill>
                  </a:tcPr>
                </a:tc>
                <a:tc>
                  <a:txBody>
                    <a:bodyPr/>
                    <a:lstStyle/>
                    <a:p>
                      <a:pPr algn="ctr"/>
                      <a:r>
                        <a:rPr lang="fr-FR" b="1" i="0">
                          <a:solidFill>
                            <a:schemeClr val="bg1"/>
                          </a:solidFill>
                          <a:latin typeface="Aptos"/>
                        </a:rPr>
                        <a:t>Commentaires</a:t>
                      </a:r>
                    </a:p>
                  </a:txBody>
                  <a:tcPr>
                    <a:lnL w="12700">
                      <a:solidFill>
                        <a:schemeClr val="bg1"/>
                      </a:solidFill>
                    </a:lnL>
                    <a:lnR w="12700">
                      <a:solidFill>
                        <a:schemeClr val="bg1"/>
                      </a:solidFill>
                    </a:lnR>
                    <a:lnT w="12700">
                      <a:solidFill>
                        <a:schemeClr val="bg1"/>
                      </a:solidFill>
                    </a:lnT>
                    <a:lnB w="12700">
                      <a:solidFill>
                        <a:schemeClr val="bg1"/>
                      </a:solidFill>
                    </a:lnB>
                    <a:solidFill>
                      <a:schemeClr val="accent6">
                        <a:lumMod val="50000"/>
                      </a:schemeClr>
                    </a:solidFill>
                  </a:tcPr>
                </a:tc>
                <a:extLst>
                  <a:ext uri="{0D108BD9-81ED-4DB2-BD59-A6C34878D82A}">
                    <a16:rowId xmlns:a16="http://schemas.microsoft.com/office/drawing/2014/main" val="817876579"/>
                  </a:ext>
                </a:extLst>
              </a:tr>
              <a:tr h="449936">
                <a:tc>
                  <a:txBody>
                    <a:bodyPr/>
                    <a:lstStyle/>
                    <a:p>
                      <a:r>
                        <a:rPr lang="fr-FR" sz="1400"/>
                        <a:t>Analyse des besoins</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r>
                        <a:rPr lang="fr-FR" sz="1400"/>
                        <a:t>Chef de projet, Lead Dev, PO, utilisateurs finaux</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algn="ctr"/>
                      <a:r>
                        <a:rPr lang="fr-FR"/>
                        <a:t>2 400€</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marL="285750" indent="-285750">
                        <a:buFont typeface="Calibri"/>
                        <a:buChar char="-"/>
                      </a:pPr>
                      <a:r>
                        <a:rPr lang="fr-FR" sz="1000"/>
                        <a:t>Recueillir les besoins des utilisateurs finaux</a:t>
                      </a:r>
                    </a:p>
                    <a:p>
                      <a:pPr marL="285750" lvl="0" indent="-285750">
                        <a:buFont typeface="Calibri"/>
                        <a:buChar char="-"/>
                      </a:pPr>
                      <a:r>
                        <a:rPr lang="fr-FR" sz="1000"/>
                        <a:t>Écrire les spécifications fonctionnelles</a:t>
                      </a:r>
                    </a:p>
                  </a:txBody>
                  <a:tcP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extLst>
                  <a:ext uri="{0D108BD9-81ED-4DB2-BD59-A6C34878D82A}">
                    <a16:rowId xmlns:a16="http://schemas.microsoft.com/office/drawing/2014/main" val="3930711271"/>
                  </a:ext>
                </a:extLst>
              </a:tr>
              <a:tr h="493831">
                <a:tc>
                  <a:txBody>
                    <a:bodyPr/>
                    <a:lstStyle/>
                    <a:p>
                      <a:r>
                        <a:rPr lang="fr-FR" sz="1400"/>
                        <a:t>Conception Fonctionnelle et Technique</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lvl="0">
                        <a:buNone/>
                      </a:pPr>
                      <a:r>
                        <a:rPr lang="fr-FR" sz="1400" b="0" i="0" u="none" strike="noStrike" noProof="0">
                          <a:solidFill>
                            <a:srgbClr val="000000"/>
                          </a:solidFill>
                          <a:latin typeface="Aptos Light"/>
                        </a:rPr>
                        <a:t>Chef de projet, Lead Dev</a:t>
                      </a:r>
                      <a:endParaRPr lang="fr-FR" b="0" i="0">
                        <a:latin typeface="Aptos Light"/>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algn="ctr"/>
                      <a:r>
                        <a:rPr lang="fr-FR"/>
                        <a:t>4 200€</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marL="285750" indent="-285750">
                        <a:buFont typeface="Calibri"/>
                        <a:buChar char="-"/>
                      </a:pPr>
                      <a:r>
                        <a:rPr lang="fr-FR" sz="1000"/>
                        <a:t>Définir les fonctionnalités minimales pour une première version</a:t>
                      </a:r>
                    </a:p>
                    <a:p>
                      <a:pPr marL="285750" lvl="0" indent="-285750">
                        <a:buFont typeface="Calibri"/>
                        <a:buChar char="-"/>
                      </a:pPr>
                      <a:r>
                        <a:rPr lang="fr-FR" sz="1000"/>
                        <a:t>Concevoir l'architecture technique</a:t>
                      </a:r>
                    </a:p>
                    <a:p>
                      <a:pPr marL="285750" lvl="0" indent="-285750">
                        <a:buFont typeface="Calibri"/>
                        <a:buChar char="-"/>
                      </a:pPr>
                      <a:r>
                        <a:rPr lang="fr-FR" sz="1000"/>
                        <a:t>Écriture du CDCT et de la Note de Cadrage</a:t>
                      </a:r>
                    </a:p>
                  </a:txBody>
                  <a:tcP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extLst>
                  <a:ext uri="{0D108BD9-81ED-4DB2-BD59-A6C34878D82A}">
                    <a16:rowId xmlns:a16="http://schemas.microsoft.com/office/drawing/2014/main" val="2772832351"/>
                  </a:ext>
                </a:extLst>
              </a:tr>
              <a:tr h="340195">
                <a:tc>
                  <a:txBody>
                    <a:bodyPr/>
                    <a:lstStyle/>
                    <a:p>
                      <a:r>
                        <a:rPr lang="fr-FR" sz="1400"/>
                        <a:t>Design UX/UI</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lvl="0">
                        <a:buNone/>
                      </a:pPr>
                      <a:r>
                        <a:rPr lang="fr-FR" sz="1400" b="0" i="0" u="none" strike="noStrike" noProof="0">
                          <a:solidFill>
                            <a:srgbClr val="000000"/>
                          </a:solidFill>
                          <a:latin typeface="Aptos Light"/>
                        </a:rPr>
                        <a:t>Chef de projet, Designer UX/UI</a:t>
                      </a:r>
                      <a:endParaRPr lang="fr-FR" b="0" i="0">
                        <a:latin typeface="Aptos Light"/>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algn="ctr"/>
                      <a:r>
                        <a:rPr lang="fr-FR"/>
                        <a:t>2 000€</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marL="285750" indent="-285750">
                        <a:buFont typeface="Calibri"/>
                        <a:buChar char="-"/>
                      </a:pPr>
                      <a:r>
                        <a:rPr lang="fr-FR" sz="1000"/>
                        <a:t>Design de l'interface utilisateur, Conception des écrans</a:t>
                      </a:r>
                    </a:p>
                    <a:p>
                      <a:pPr marL="285750" lvl="0" indent="-285750">
                        <a:buFont typeface="Calibri"/>
                        <a:buChar char="-"/>
                      </a:pPr>
                      <a:r>
                        <a:rPr lang="fr-FR" sz="1000"/>
                        <a:t>Validation des maquettes</a:t>
                      </a:r>
                    </a:p>
                  </a:txBody>
                  <a:tcP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extLst>
                  <a:ext uri="{0D108BD9-81ED-4DB2-BD59-A6C34878D82A}">
                    <a16:rowId xmlns:a16="http://schemas.microsoft.com/office/drawing/2014/main" val="1608058501"/>
                  </a:ext>
                </a:extLst>
              </a:tr>
              <a:tr h="603572">
                <a:tc>
                  <a:txBody>
                    <a:bodyPr/>
                    <a:lstStyle/>
                    <a:p>
                      <a:r>
                        <a:rPr lang="fr-FR" sz="1400"/>
                        <a:t>Développement</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lvl="0">
                        <a:buNone/>
                      </a:pPr>
                      <a:r>
                        <a:rPr lang="fr-FR" sz="1400" b="0" i="0" u="none" strike="noStrike" noProof="0">
                          <a:solidFill>
                            <a:srgbClr val="000000"/>
                          </a:solidFill>
                          <a:latin typeface="Aptos Light"/>
                        </a:rPr>
                        <a:t>Chef de projet, Dev Backend, Dev Frontend</a:t>
                      </a:r>
                      <a:endParaRPr lang="fr-FR" b="0" i="0">
                        <a:latin typeface="Aptos Light"/>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algn="ctr"/>
                      <a:r>
                        <a:rPr lang="fr-FR"/>
                        <a:t>26 000€</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marL="285750" indent="-285750">
                        <a:buFont typeface="Calibri"/>
                        <a:buChar char="-"/>
                      </a:pPr>
                      <a:r>
                        <a:rPr lang="fr-FR" sz="1000"/>
                        <a:t>Gestion des données, API, Algorithme de calcul des coûts</a:t>
                      </a:r>
                    </a:p>
                    <a:p>
                      <a:pPr marL="285750" lvl="0" indent="-285750">
                        <a:buFont typeface="Calibri"/>
                        <a:buChar char="-"/>
                      </a:pPr>
                      <a:r>
                        <a:rPr lang="fr-FR" sz="1000"/>
                        <a:t>Interface utilisateur, écrans de suivi des commandes et de gestion des stocks</a:t>
                      </a:r>
                    </a:p>
                    <a:p>
                      <a:pPr marL="285750" lvl="0" indent="-285750">
                        <a:buFont typeface="Calibri"/>
                        <a:buChar char="-"/>
                      </a:pPr>
                      <a:r>
                        <a:rPr lang="fr-FR" sz="1000"/>
                        <a:t>Suivi du développement, Supervision</a:t>
                      </a:r>
                    </a:p>
                  </a:txBody>
                  <a:tcP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extLst>
                  <a:ext uri="{0D108BD9-81ED-4DB2-BD59-A6C34878D82A}">
                    <a16:rowId xmlns:a16="http://schemas.microsoft.com/office/drawing/2014/main" val="537318670"/>
                  </a:ext>
                </a:extLst>
              </a:tr>
              <a:tr h="395065">
                <a:tc>
                  <a:txBody>
                    <a:bodyPr/>
                    <a:lstStyle/>
                    <a:p>
                      <a:r>
                        <a:rPr lang="fr-FR" sz="1400"/>
                        <a:t>Tests et Validation</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lvl="0">
                        <a:buNone/>
                      </a:pPr>
                      <a:r>
                        <a:rPr lang="fr-FR" sz="1400" b="0" i="0" u="none" strike="noStrike" noProof="0">
                          <a:solidFill>
                            <a:srgbClr val="000000"/>
                          </a:solidFill>
                          <a:latin typeface="Aptos Light"/>
                        </a:rPr>
                        <a:t>Chef de projet, Testeur</a:t>
                      </a:r>
                      <a:endParaRPr lang="fr-FR" b="0" i="0">
                        <a:latin typeface="Aptos Light"/>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algn="ctr"/>
                      <a:r>
                        <a:rPr lang="fr-FR"/>
                        <a:t>2 400€</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marL="285750" indent="-285750">
                        <a:buFont typeface="Calibri"/>
                        <a:buChar char="-"/>
                      </a:pPr>
                      <a:r>
                        <a:rPr lang="fr-FR" sz="1000"/>
                        <a:t>Tests unitaires, Tests d'intégration, Validation des utilisateurs</a:t>
                      </a:r>
                    </a:p>
                    <a:p>
                      <a:pPr marL="285750" lvl="0" indent="-285750">
                        <a:buFont typeface="Calibri"/>
                        <a:buChar char="-"/>
                      </a:pPr>
                      <a:r>
                        <a:rPr lang="fr-FR" sz="1000"/>
                        <a:t>Coordination des tests</a:t>
                      </a:r>
                    </a:p>
                  </a:txBody>
                  <a:tcP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extLst>
                  <a:ext uri="{0D108BD9-81ED-4DB2-BD59-A6C34878D82A}">
                    <a16:rowId xmlns:a16="http://schemas.microsoft.com/office/drawing/2014/main" val="2256154938"/>
                  </a:ext>
                </a:extLst>
              </a:tr>
              <a:tr h="735260">
                <a:tc>
                  <a:txBody>
                    <a:bodyPr/>
                    <a:lstStyle/>
                    <a:p>
                      <a:r>
                        <a:rPr lang="fr-FR" sz="1400"/>
                        <a:t>Déploiement</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lvl="0">
                        <a:buNone/>
                      </a:pPr>
                      <a:r>
                        <a:rPr lang="fr-FR" sz="1400" b="0" i="0" u="none" strike="noStrike" noProof="0">
                          <a:solidFill>
                            <a:srgbClr val="000000"/>
                          </a:solidFill>
                          <a:latin typeface="Aptos Light"/>
                        </a:rPr>
                        <a:t>Chef de projet, Lead Dev</a:t>
                      </a:r>
                      <a:endParaRPr lang="fr-FR" b="0" i="0">
                        <a:latin typeface="Aptos Light"/>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algn="ctr"/>
                      <a:r>
                        <a:rPr lang="fr-FR"/>
                        <a:t>7 100€</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marL="285750" indent="-285750">
                        <a:buFont typeface="Calibri"/>
                        <a:buChar char="-"/>
                      </a:pPr>
                      <a:r>
                        <a:rPr lang="fr-FR" sz="1000"/>
                        <a:t>Déploiement sur infra client ou cloud</a:t>
                      </a:r>
                    </a:p>
                    <a:p>
                      <a:pPr marL="285750" lvl="0" indent="-285750">
                        <a:buFont typeface="Calibri"/>
                        <a:buChar char="-"/>
                      </a:pPr>
                      <a:r>
                        <a:rPr lang="fr-FR" sz="1000"/>
                        <a:t>Configuration des utilisateurs</a:t>
                      </a:r>
                    </a:p>
                    <a:p>
                      <a:pPr marL="285750" lvl="0" indent="-285750">
                        <a:buFont typeface="Calibri"/>
                        <a:buChar char="-"/>
                      </a:pPr>
                      <a:r>
                        <a:rPr lang="fr-FR" sz="1000"/>
                        <a:t>Formation des utilisateurs à l'outil</a:t>
                      </a:r>
                    </a:p>
                    <a:p>
                      <a:pPr marL="285750" lvl="0" indent="-285750">
                        <a:buFont typeface="Calibri"/>
                        <a:buChar char="-"/>
                      </a:pPr>
                      <a:r>
                        <a:rPr lang="fr-FR" sz="1000"/>
                        <a:t>Assurance du bon fonctionnement de l'outil</a:t>
                      </a:r>
                    </a:p>
                    <a:p>
                      <a:pPr marL="285750" lvl="0" indent="-285750">
                        <a:buFont typeface="Calibri"/>
                        <a:buChar char="-"/>
                      </a:pPr>
                      <a:r>
                        <a:rPr lang="fr-FR" sz="1000"/>
                        <a:t>Suivi du déploiement, Supervision</a:t>
                      </a:r>
                    </a:p>
                  </a:txBody>
                  <a:tcP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extLst>
                  <a:ext uri="{0D108BD9-81ED-4DB2-BD59-A6C34878D82A}">
                    <a16:rowId xmlns:a16="http://schemas.microsoft.com/office/drawing/2014/main" val="2462852280"/>
                  </a:ext>
                </a:extLst>
              </a:tr>
              <a:tr h="307272">
                <a:tc>
                  <a:txBody>
                    <a:bodyPr/>
                    <a:lstStyle/>
                    <a:p>
                      <a:r>
                        <a:rPr lang="fr-FR" sz="1400"/>
                        <a:t>Comités de Pilotage</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lvl="0">
                        <a:buNone/>
                      </a:pPr>
                      <a:r>
                        <a:rPr lang="fr-FR" sz="1400" b="0" i="0" u="none" strike="noStrike" noProof="0">
                          <a:solidFill>
                            <a:srgbClr val="000000"/>
                          </a:solidFill>
                          <a:latin typeface="Aptos Light"/>
                        </a:rPr>
                        <a:t>Chef de projet, Lead Dev, PO</a:t>
                      </a:r>
                      <a:endParaRPr lang="fr-FR" b="0" i="0">
                        <a:latin typeface="Aptos Light"/>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algn="ctr"/>
                      <a:r>
                        <a:rPr lang="fr-FR"/>
                        <a:t>2 400€</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marL="285750" indent="-285750">
                        <a:buFont typeface="Calibri"/>
                        <a:buChar char="-"/>
                      </a:pPr>
                      <a:r>
                        <a:rPr lang="fr-FR" sz="1000"/>
                        <a:t>Réunions de suivi après chaque grande étape</a:t>
                      </a:r>
                    </a:p>
                  </a:txBody>
                  <a:tcP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extLst>
                  <a:ext uri="{0D108BD9-81ED-4DB2-BD59-A6C34878D82A}">
                    <a16:rowId xmlns:a16="http://schemas.microsoft.com/office/drawing/2014/main" val="1358418282"/>
                  </a:ext>
                </a:extLst>
              </a:tr>
              <a:tr h="340195">
                <a:tc>
                  <a:txBody>
                    <a:bodyPr/>
                    <a:lstStyle/>
                    <a:p>
                      <a:pPr lvl="0">
                        <a:buNone/>
                      </a:pPr>
                      <a:r>
                        <a:rPr lang="fr-FR" sz="1400"/>
                        <a:t>Maintenance (facultative)</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lvl="0">
                        <a:buNone/>
                      </a:pPr>
                      <a:r>
                        <a:rPr lang="fr-FR" sz="1400" b="0" i="0" u="none" strike="noStrike" noProof="0">
                          <a:solidFill>
                            <a:srgbClr val="000000"/>
                          </a:solidFill>
                          <a:latin typeface="Aptos Light"/>
                        </a:rPr>
                        <a:t>Chef de projet, Développeur</a:t>
                      </a:r>
                      <a:endParaRPr lang="fr-FR" b="0" i="0">
                        <a:latin typeface="Aptos Light"/>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lvl="0" algn="ctr">
                        <a:buNone/>
                      </a:pPr>
                      <a:r>
                        <a:rPr lang="fr-FR"/>
                        <a:t>(2 400€)</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marL="285750" lvl="0" indent="-285750">
                        <a:buFont typeface="Calibri"/>
                        <a:buChar char="-"/>
                      </a:pPr>
                      <a:r>
                        <a:rPr lang="fr-FR" sz="1000"/>
                        <a:t>Assurer une maintenance corrective sur la première année</a:t>
                      </a:r>
                    </a:p>
                    <a:p>
                      <a:pPr marL="285750" lvl="0" indent="-285750">
                        <a:buFont typeface="Calibri"/>
                        <a:buChar char="-"/>
                      </a:pPr>
                      <a:r>
                        <a:rPr lang="fr-FR" sz="1000"/>
                        <a:t>Suivi des demandes et des correctifs</a:t>
                      </a:r>
                    </a:p>
                  </a:txBody>
                  <a:tcP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extLst>
                  <a:ext uri="{0D108BD9-81ED-4DB2-BD59-A6C34878D82A}">
                    <a16:rowId xmlns:a16="http://schemas.microsoft.com/office/drawing/2014/main" val="435296758"/>
                  </a:ext>
                </a:extLst>
              </a:tr>
              <a:tr h="471884">
                <a:tc>
                  <a:txBody>
                    <a:bodyPr/>
                    <a:lstStyle/>
                    <a:p>
                      <a:pPr lvl="0">
                        <a:buNone/>
                      </a:pPr>
                      <a:r>
                        <a:rPr lang="fr-FR" sz="1400"/>
                        <a:t>Cloud (facultatif)</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lvl="0">
                        <a:buNone/>
                      </a:pPr>
                      <a:endParaRPr lang="fr-FR" sz="1400"/>
                    </a:p>
                  </a:txBody>
                  <a:tcP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lvl="0" algn="ctr">
                        <a:buNone/>
                      </a:pPr>
                      <a:r>
                        <a:rPr lang="fr-FR"/>
                        <a:t>(881.86€/mo.)</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tc>
                  <a:txBody>
                    <a:bodyPr/>
                    <a:lstStyle/>
                    <a:p>
                      <a:pPr marL="285750" lvl="0" indent="-285750">
                        <a:buFont typeface="Calibri"/>
                        <a:buChar char="-"/>
                      </a:pPr>
                      <a:r>
                        <a:rPr lang="fr-FR" sz="1000"/>
                        <a:t>Microsoft Azure SQL Server (758.96€/mo.)</a:t>
                      </a:r>
                    </a:p>
                    <a:p>
                      <a:pPr marL="285750" lvl="0" indent="-285750">
                        <a:buFont typeface="Calibri"/>
                        <a:buChar char="-"/>
                      </a:pPr>
                      <a:r>
                        <a:rPr lang="fr-FR" sz="1000"/>
                        <a:t>App Service Basic Plan (122,90€/mo.)</a:t>
                      </a:r>
                    </a:p>
                  </a:txBody>
                  <a:tcPr>
                    <a:lnL w="12700">
                      <a:solidFill>
                        <a:schemeClr val="bg1"/>
                      </a:solidFill>
                    </a:lnL>
                    <a:lnR w="12700">
                      <a:solidFill>
                        <a:schemeClr val="bg1"/>
                      </a:solidFill>
                    </a:lnR>
                    <a:lnT w="12700">
                      <a:solidFill>
                        <a:schemeClr val="bg1"/>
                      </a:solidFill>
                    </a:lnT>
                    <a:lnB w="12700">
                      <a:solidFill>
                        <a:schemeClr val="bg1"/>
                      </a:solidFill>
                    </a:lnB>
                    <a:solidFill>
                      <a:srgbClr val="0098F0">
                        <a:alpha val="10000"/>
                      </a:srgbClr>
                    </a:solidFill>
                  </a:tcPr>
                </a:tc>
                <a:extLst>
                  <a:ext uri="{0D108BD9-81ED-4DB2-BD59-A6C34878D82A}">
                    <a16:rowId xmlns:a16="http://schemas.microsoft.com/office/drawing/2014/main" val="298843050"/>
                  </a:ext>
                </a:extLst>
              </a:tr>
              <a:tr h="384091">
                <a:tc>
                  <a:txBody>
                    <a:bodyPr/>
                    <a:lstStyle/>
                    <a:p>
                      <a:pPr lvl="0">
                        <a:buNone/>
                      </a:pPr>
                      <a:r>
                        <a:rPr lang="fr-FR" b="1">
                          <a:solidFill>
                            <a:schemeClr val="bg1"/>
                          </a:solidFill>
                        </a:rPr>
                        <a:t>Total</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6">
                        <a:lumMod val="50000"/>
                      </a:schemeClr>
                    </a:solidFill>
                  </a:tcPr>
                </a:tc>
                <a:tc>
                  <a:txBody>
                    <a:bodyPr/>
                    <a:lstStyle/>
                    <a:p>
                      <a:pPr lvl="0">
                        <a:buNone/>
                      </a:pPr>
                      <a:endParaRPr lang="fr-FR" b="1">
                        <a:solidFill>
                          <a:schemeClr val="bg1"/>
                        </a:solidFill>
                      </a:endParaRPr>
                    </a:p>
                  </a:txBody>
                  <a:tcPr>
                    <a:lnL w="12700">
                      <a:solidFill>
                        <a:schemeClr val="bg1"/>
                      </a:solidFill>
                    </a:lnL>
                    <a:lnR w="12700">
                      <a:solidFill>
                        <a:schemeClr val="bg1"/>
                      </a:solidFill>
                    </a:lnR>
                    <a:lnT w="12700">
                      <a:solidFill>
                        <a:schemeClr val="bg1"/>
                      </a:solidFill>
                    </a:lnT>
                    <a:lnB w="12700">
                      <a:solidFill>
                        <a:schemeClr val="bg1"/>
                      </a:solidFill>
                    </a:lnB>
                    <a:solidFill>
                      <a:schemeClr val="accent6">
                        <a:lumMod val="50000"/>
                      </a:schemeClr>
                    </a:solidFill>
                  </a:tcPr>
                </a:tc>
                <a:tc>
                  <a:txBody>
                    <a:bodyPr/>
                    <a:lstStyle/>
                    <a:p>
                      <a:pPr lvl="0" algn="ctr">
                        <a:buNone/>
                      </a:pPr>
                      <a:r>
                        <a:rPr lang="fr-FR" b="1">
                          <a:solidFill>
                            <a:schemeClr val="bg1"/>
                          </a:solidFill>
                        </a:rPr>
                        <a:t>46 500€</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6">
                        <a:lumMod val="50000"/>
                      </a:schemeClr>
                    </a:solidFill>
                  </a:tcPr>
                </a:tc>
                <a:tc>
                  <a:txBody>
                    <a:bodyPr/>
                    <a:lstStyle/>
                    <a:p>
                      <a:pPr lvl="0">
                        <a:buNone/>
                      </a:pPr>
                      <a:r>
                        <a:rPr lang="fr-FR" sz="1200" b="1">
                          <a:solidFill>
                            <a:schemeClr val="bg1"/>
                          </a:solidFill>
                        </a:rPr>
                        <a:t>(+ 2 400€ facultatifs)</a:t>
                      </a:r>
                    </a:p>
                    <a:p>
                      <a:pPr lvl="0">
                        <a:buNone/>
                      </a:pPr>
                      <a:r>
                        <a:rPr lang="fr-FR" sz="1200" b="1">
                          <a:solidFill>
                            <a:schemeClr val="bg1"/>
                          </a:solidFill>
                        </a:rPr>
                        <a:t>(+ 881,86€/mo. Cloud facultatifs)</a:t>
                      </a:r>
                    </a:p>
                  </a:txBody>
                  <a:tcPr>
                    <a:lnL w="12700">
                      <a:solidFill>
                        <a:schemeClr val="bg1"/>
                      </a:solidFill>
                    </a:lnL>
                    <a:lnR w="12700">
                      <a:solidFill>
                        <a:schemeClr val="bg1"/>
                      </a:solidFill>
                    </a:lnR>
                    <a:lnT w="12700">
                      <a:solidFill>
                        <a:schemeClr val="bg1"/>
                      </a:solidFill>
                    </a:lnT>
                    <a:lnB w="12700">
                      <a:solidFill>
                        <a:schemeClr val="bg1"/>
                      </a:solidFill>
                    </a:lnB>
                    <a:solidFill>
                      <a:schemeClr val="accent6">
                        <a:lumMod val="50000"/>
                      </a:schemeClr>
                    </a:solidFill>
                  </a:tcPr>
                </a:tc>
                <a:extLst>
                  <a:ext uri="{0D108BD9-81ED-4DB2-BD59-A6C34878D82A}">
                    <a16:rowId xmlns:a16="http://schemas.microsoft.com/office/drawing/2014/main" val="708296006"/>
                  </a:ext>
                </a:extLst>
              </a:tr>
            </a:tbl>
          </a:graphicData>
        </a:graphic>
      </p:graphicFrame>
      <p:pic>
        <p:nvPicPr>
          <p:cNvPr id="7" name="Image 6" descr="Une image contenant Graphique, texte, graphisme, Police&#10;&#10;Description générée automatiquement">
            <a:extLst>
              <a:ext uri="{FF2B5EF4-FFF2-40B4-BE49-F238E27FC236}">
                <a16:creationId xmlns:a16="http://schemas.microsoft.com/office/drawing/2014/main" id="{14BFB9FE-4E77-1DF7-59CD-F06CCE9FD026}"/>
              </a:ext>
            </a:extLst>
          </p:cNvPr>
          <p:cNvPicPr>
            <a:picLocks noChangeAspect="1"/>
          </p:cNvPicPr>
          <p:nvPr/>
        </p:nvPicPr>
        <p:blipFill>
          <a:blip r:embed="rId2"/>
          <a:stretch>
            <a:fillRect/>
          </a:stretch>
        </p:blipFill>
        <p:spPr>
          <a:xfrm>
            <a:off x="10375161" y="64214"/>
            <a:ext cx="1703276" cy="1019884"/>
          </a:xfrm>
          <a:prstGeom prst="rect">
            <a:avLst/>
          </a:prstGeom>
        </p:spPr>
      </p:pic>
      <p:pic>
        <p:nvPicPr>
          <p:cNvPr id="11" name="Image 10" descr="Une image contenant texte, Police, capture d’écran, logo&#10;&#10;Description générée automatiquement">
            <a:extLst>
              <a:ext uri="{FF2B5EF4-FFF2-40B4-BE49-F238E27FC236}">
                <a16:creationId xmlns:a16="http://schemas.microsoft.com/office/drawing/2014/main" id="{7364430B-8474-28EF-B3BC-D59BBAE15370}"/>
              </a:ext>
            </a:extLst>
          </p:cNvPr>
          <p:cNvPicPr>
            <a:picLocks noChangeAspect="1"/>
          </p:cNvPicPr>
          <p:nvPr/>
        </p:nvPicPr>
        <p:blipFill>
          <a:blip r:embed="rId3"/>
          <a:stretch>
            <a:fillRect/>
          </a:stretch>
        </p:blipFill>
        <p:spPr>
          <a:xfrm>
            <a:off x="107158" y="63559"/>
            <a:ext cx="1701209" cy="609682"/>
          </a:xfrm>
          <a:prstGeom prst="rect">
            <a:avLst/>
          </a:prstGeom>
        </p:spPr>
      </p:pic>
    </p:spTree>
    <p:extLst>
      <p:ext uri="{BB962C8B-B14F-4D97-AF65-F5344CB8AC3E}">
        <p14:creationId xmlns:p14="http://schemas.microsoft.com/office/powerpoint/2010/main" val="3688475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683097" y="237399"/>
            <a:ext cx="10479024" cy="557784"/>
          </a:xfrm>
        </p:spPr>
        <p:txBody>
          <a:bodyPr/>
          <a:lstStyle/>
          <a:p>
            <a:pPr algn="ctr"/>
            <a:r>
              <a:rPr lang="en-US" sz="2400"/>
              <a:t>Conclusion</a:t>
            </a:r>
            <a:endParaRPr lang="fr-F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r>
              <a:rPr lang="en-US"/>
              <a:t>34/34</a:t>
            </a:r>
          </a:p>
        </p:txBody>
      </p:sp>
      <p:pic>
        <p:nvPicPr>
          <p:cNvPr id="7" name="Image 6" descr="Une image contenant Graphique, texte, graphisme, Police&#10;&#10;Description générée automatiquement">
            <a:extLst>
              <a:ext uri="{FF2B5EF4-FFF2-40B4-BE49-F238E27FC236}">
                <a16:creationId xmlns:a16="http://schemas.microsoft.com/office/drawing/2014/main" id="{14BFB9FE-4E77-1DF7-59CD-F06CCE9FD026}"/>
              </a:ext>
            </a:extLst>
          </p:cNvPr>
          <p:cNvPicPr>
            <a:picLocks noChangeAspect="1"/>
          </p:cNvPicPr>
          <p:nvPr/>
        </p:nvPicPr>
        <p:blipFill>
          <a:blip r:embed="rId2"/>
          <a:stretch>
            <a:fillRect/>
          </a:stretch>
        </p:blipFill>
        <p:spPr>
          <a:xfrm>
            <a:off x="10375161" y="64214"/>
            <a:ext cx="1703276" cy="1019884"/>
          </a:xfrm>
          <a:prstGeom prst="rect">
            <a:avLst/>
          </a:prstGeom>
        </p:spPr>
      </p:pic>
      <p:pic>
        <p:nvPicPr>
          <p:cNvPr id="11" name="Image 10" descr="Une image contenant texte, Police, capture d’écran, logo&#10;&#10;Description générée automatiquement">
            <a:extLst>
              <a:ext uri="{FF2B5EF4-FFF2-40B4-BE49-F238E27FC236}">
                <a16:creationId xmlns:a16="http://schemas.microsoft.com/office/drawing/2014/main" id="{7364430B-8474-28EF-B3BC-D59BBAE15370}"/>
              </a:ext>
            </a:extLst>
          </p:cNvPr>
          <p:cNvPicPr>
            <a:picLocks noChangeAspect="1"/>
          </p:cNvPicPr>
          <p:nvPr/>
        </p:nvPicPr>
        <p:blipFill>
          <a:blip r:embed="rId3"/>
          <a:stretch>
            <a:fillRect/>
          </a:stretch>
        </p:blipFill>
        <p:spPr>
          <a:xfrm>
            <a:off x="107158" y="63559"/>
            <a:ext cx="1701209" cy="609682"/>
          </a:xfrm>
          <a:prstGeom prst="rect">
            <a:avLst/>
          </a:prstGeom>
        </p:spPr>
      </p:pic>
      <p:sp>
        <p:nvSpPr>
          <p:cNvPr id="5" name="ZoneTexte 4">
            <a:extLst>
              <a:ext uri="{FF2B5EF4-FFF2-40B4-BE49-F238E27FC236}">
                <a16:creationId xmlns:a16="http://schemas.microsoft.com/office/drawing/2014/main" id="{A8B9DB1D-7378-60CF-9AFD-F494143D1353}"/>
              </a:ext>
            </a:extLst>
          </p:cNvPr>
          <p:cNvSpPr txBox="1"/>
          <p:nvPr/>
        </p:nvSpPr>
        <p:spPr>
          <a:xfrm>
            <a:off x="322311" y="1085382"/>
            <a:ext cx="1048632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1. </a:t>
            </a:r>
            <a:r>
              <a:rPr lang="fr-FR" b="1" u="sng"/>
              <a:t>Récapitulatif des Objectifs :</a:t>
            </a:r>
          </a:p>
          <a:p>
            <a:pPr marL="742950" lvl="1" indent="-285750">
              <a:buFont typeface="Courier New"/>
              <a:buChar char="o"/>
            </a:pPr>
            <a:r>
              <a:rPr lang="fr-FR"/>
              <a:t>Moderniser votre application actuelle</a:t>
            </a:r>
          </a:p>
          <a:p>
            <a:pPr marL="742950" lvl="1" indent="-285750">
              <a:buFont typeface="Courier New"/>
              <a:buChar char="o"/>
            </a:pPr>
            <a:r>
              <a:rPr lang="fr-FR"/>
              <a:t>Gestion optimisée des commandes, de la base clients</a:t>
            </a:r>
          </a:p>
          <a:p>
            <a:pPr marL="742950" lvl="1" indent="-285750">
              <a:buFont typeface="Courier New"/>
              <a:buChar char="o"/>
            </a:pPr>
            <a:r>
              <a:rPr lang="fr-FR"/>
              <a:t>Cadre sécurisé et conforme aux normes RGPD</a:t>
            </a:r>
          </a:p>
          <a:p>
            <a:endParaRPr lang="fr-FR"/>
          </a:p>
          <a:p>
            <a:r>
              <a:rPr lang="fr-FR"/>
              <a:t>2. </a:t>
            </a:r>
            <a:r>
              <a:rPr lang="fr-FR" b="1" u="sng"/>
              <a:t>Valeur Ajoutée :</a:t>
            </a:r>
          </a:p>
          <a:p>
            <a:pPr marL="742950" lvl="1" indent="-285750">
              <a:buFont typeface="Courier New"/>
              <a:buChar char="o"/>
            </a:pPr>
            <a:r>
              <a:rPr lang="fr-FR"/>
              <a:t>Architecture technique qui permettra d'avoir une interface moderne et intuitive</a:t>
            </a:r>
          </a:p>
          <a:p>
            <a:pPr marL="742950" lvl="1" indent="-285750">
              <a:buFont typeface="Courier New"/>
              <a:buChar char="o"/>
            </a:pPr>
            <a:r>
              <a:rPr lang="fr-FR"/>
              <a:t>Optimisation des performances</a:t>
            </a:r>
          </a:p>
          <a:p>
            <a:pPr marL="742950" lvl="1" indent="-285750">
              <a:buFont typeface="Courier New"/>
              <a:buChar char="o"/>
            </a:pPr>
            <a:r>
              <a:rPr lang="fr-FR"/>
              <a:t>Meilleure gestion de la Sécurité</a:t>
            </a:r>
          </a:p>
          <a:p>
            <a:endParaRPr lang="fr-FR"/>
          </a:p>
          <a:p>
            <a:r>
              <a:rPr lang="fr-FR"/>
              <a:t>3. </a:t>
            </a:r>
            <a:r>
              <a:rPr lang="fr-FR" b="1" u="sng"/>
              <a:t>Perspectives d'Évolution :</a:t>
            </a:r>
          </a:p>
          <a:p>
            <a:pPr marL="742950" lvl="1" indent="-285750">
              <a:buFont typeface="Courier New"/>
              <a:buChar char="o"/>
            </a:pPr>
            <a:r>
              <a:rPr lang="fr-FR"/>
              <a:t>En cas de futurs besoins, une nouvelle collaboration est possible pour améliorer le service</a:t>
            </a:r>
          </a:p>
          <a:p>
            <a:pPr marL="742950" lvl="1" indent="-285750">
              <a:buFont typeface="Courier New"/>
              <a:buChar char="o"/>
            </a:pPr>
            <a:endParaRPr lang="fr-FR"/>
          </a:p>
          <a:p>
            <a:r>
              <a:rPr lang="fr-FR"/>
              <a:t>4. </a:t>
            </a:r>
            <a:r>
              <a:rPr lang="fr-FR" b="1" u="sng"/>
              <a:t>Prochaines Étapes :</a:t>
            </a:r>
          </a:p>
          <a:p>
            <a:pPr marL="742950" lvl="1" indent="-285750">
              <a:buFont typeface="Courier New"/>
              <a:buChar char="o"/>
            </a:pPr>
            <a:r>
              <a:rPr lang="fr-FR"/>
              <a:t>Après validation du cadre et des exigences techniques,</a:t>
            </a:r>
          </a:p>
          <a:p>
            <a:pPr marL="742950" lvl="1" indent="-285750">
              <a:buFont typeface="Courier New"/>
              <a:buChar char="o"/>
            </a:pPr>
            <a:r>
              <a:rPr lang="fr-FR"/>
              <a:t>À partir du début d'année prochaine, conformément à votre demande,</a:t>
            </a:r>
          </a:p>
          <a:p>
            <a:pPr marL="742950" lvl="1" indent="-285750">
              <a:buFont typeface="Courier New"/>
              <a:buChar char="o"/>
            </a:pPr>
            <a:r>
              <a:rPr lang="fr-FR"/>
              <a:t>Nous pourrons démarrer la conception détaillée et les premiers développements en suivant le calendrier fourni.</a:t>
            </a:r>
          </a:p>
          <a:p>
            <a:pPr marL="742950" lvl="1" indent="-285750">
              <a:buFont typeface="Courier New"/>
              <a:buChar char="o"/>
            </a:pPr>
            <a:endParaRPr lang="fr-FR">
              <a:latin typeface="Aptos Light"/>
              <a:cs typeface="Calibri"/>
            </a:endParaRPr>
          </a:p>
          <a:p>
            <a:endParaRPr lang="fr-FR">
              <a:latin typeface="Aptos Light"/>
              <a:cs typeface="Calibri"/>
            </a:endParaRPr>
          </a:p>
        </p:txBody>
      </p:sp>
    </p:spTree>
    <p:extLst>
      <p:ext uri="{BB962C8B-B14F-4D97-AF65-F5344CB8AC3E}">
        <p14:creationId xmlns:p14="http://schemas.microsoft.com/office/powerpoint/2010/main" val="989412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CC25EE42-B3D5-AD1E-48BE-54CEFF2E3D79}"/>
              </a:ext>
            </a:extLst>
          </p:cNvPr>
          <p:cNvSpPr>
            <a:spLocks noGrp="1"/>
          </p:cNvSpPr>
          <p:nvPr>
            <p:ph type="title"/>
          </p:nvPr>
        </p:nvSpPr>
        <p:spPr>
          <a:xfrm>
            <a:off x="1006638" y="2137546"/>
            <a:ext cx="10479088" cy="2587625"/>
          </a:xfrm>
        </p:spPr>
        <p:txBody>
          <a:bodyPr/>
          <a:lstStyle/>
          <a:p>
            <a:r>
              <a:rPr lang="en-US"/>
              <a:t>Merci de </a:t>
            </a:r>
            <a:r>
              <a:rPr lang="en-US" err="1"/>
              <a:t>votre</a:t>
            </a:r>
            <a:r>
              <a:rPr lang="en-US"/>
              <a:t> attention</a:t>
            </a:r>
          </a:p>
        </p:txBody>
      </p:sp>
      <p:sp>
        <p:nvSpPr>
          <p:cNvPr id="15" name="Text Placeholder 14">
            <a:extLst>
              <a:ext uri="{FF2B5EF4-FFF2-40B4-BE49-F238E27FC236}">
                <a16:creationId xmlns:a16="http://schemas.microsoft.com/office/drawing/2014/main" id="{F4027D16-8477-9439-2912-A02011AD8AC6}"/>
              </a:ext>
            </a:extLst>
          </p:cNvPr>
          <p:cNvSpPr>
            <a:spLocks noGrp="1"/>
          </p:cNvSpPr>
          <p:nvPr>
            <p:ph type="body" sz="quarter" idx="11"/>
          </p:nvPr>
        </p:nvSpPr>
        <p:spPr>
          <a:xfrm>
            <a:off x="841375" y="3705309"/>
            <a:ext cx="10479088" cy="2587625"/>
          </a:xfrm>
        </p:spPr>
        <p:txBody>
          <a:bodyPr/>
          <a:lstStyle/>
          <a:p>
            <a:r>
              <a:rPr lang="en-US"/>
              <a:t>DIGI3</a:t>
            </a:r>
            <a:br>
              <a:rPr lang="en-US"/>
            </a:br>
            <a:endParaRPr lang="en-US"/>
          </a:p>
        </p:txBody>
      </p:sp>
      <p:pic>
        <p:nvPicPr>
          <p:cNvPr id="3" name="Image 2" descr="Une image contenant Graphique, texte, graphisme, Police&#10;&#10;Description générée automatiquement">
            <a:extLst>
              <a:ext uri="{FF2B5EF4-FFF2-40B4-BE49-F238E27FC236}">
                <a16:creationId xmlns:a16="http://schemas.microsoft.com/office/drawing/2014/main" id="{75F191AA-6350-CE47-46A9-B4C68DB187A3}"/>
              </a:ext>
            </a:extLst>
          </p:cNvPr>
          <p:cNvPicPr>
            <a:picLocks noChangeAspect="1"/>
          </p:cNvPicPr>
          <p:nvPr/>
        </p:nvPicPr>
        <p:blipFill>
          <a:blip r:embed="rId2"/>
          <a:stretch>
            <a:fillRect/>
          </a:stretch>
        </p:blipFill>
        <p:spPr>
          <a:xfrm>
            <a:off x="10375161" y="64214"/>
            <a:ext cx="1703276" cy="1019884"/>
          </a:xfrm>
          <a:prstGeom prst="rect">
            <a:avLst/>
          </a:prstGeom>
        </p:spPr>
      </p:pic>
      <p:pic>
        <p:nvPicPr>
          <p:cNvPr id="4" name="Image 3" descr="Une image contenant texte, Police, capture d’écran, logo&#10;&#10;Description générée automatiquement">
            <a:extLst>
              <a:ext uri="{FF2B5EF4-FFF2-40B4-BE49-F238E27FC236}">
                <a16:creationId xmlns:a16="http://schemas.microsoft.com/office/drawing/2014/main" id="{00B6AF53-DBDB-FEEE-9AAF-22D25F75AE17}"/>
              </a:ext>
            </a:extLst>
          </p:cNvPr>
          <p:cNvPicPr>
            <a:picLocks noChangeAspect="1"/>
          </p:cNvPicPr>
          <p:nvPr/>
        </p:nvPicPr>
        <p:blipFill>
          <a:blip r:embed="rId3"/>
          <a:stretch>
            <a:fillRect/>
          </a:stretch>
        </p:blipFill>
        <p:spPr>
          <a:xfrm>
            <a:off x="122136" y="109977"/>
            <a:ext cx="1701209" cy="609682"/>
          </a:xfrm>
          <a:prstGeom prst="rect">
            <a:avLst/>
          </a:prstGeom>
        </p:spPr>
      </p:pic>
    </p:spTree>
    <p:extLst>
      <p:ext uri="{BB962C8B-B14F-4D97-AF65-F5344CB8AC3E}">
        <p14:creationId xmlns:p14="http://schemas.microsoft.com/office/powerpoint/2010/main" val="1988437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6AA205-F408-1241-E6D1-6C6A9183C07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EB774CF-4C5E-E41C-BFC7-BCDBACDF5DE9}"/>
              </a:ext>
            </a:extLst>
          </p:cNvPr>
          <p:cNvSpPr>
            <a:spLocks noGrp="1"/>
          </p:cNvSpPr>
          <p:nvPr>
            <p:ph type="title"/>
          </p:nvPr>
        </p:nvSpPr>
        <p:spPr>
          <a:xfrm>
            <a:off x="2986038" y="167660"/>
            <a:ext cx="6774145" cy="557784"/>
          </a:xfrm>
        </p:spPr>
        <p:txBody>
          <a:bodyPr/>
          <a:lstStyle/>
          <a:p>
            <a:r>
              <a:rPr lang="fr-FR" sz="2400"/>
              <a:t>D. Environnement technique</a:t>
            </a:r>
          </a:p>
        </p:txBody>
      </p:sp>
      <p:sp>
        <p:nvSpPr>
          <p:cNvPr id="4" name="Espace réservé du numéro de diapositive 3">
            <a:extLst>
              <a:ext uri="{FF2B5EF4-FFF2-40B4-BE49-F238E27FC236}">
                <a16:creationId xmlns:a16="http://schemas.microsoft.com/office/drawing/2014/main" id="{4AB2E0FA-7071-192F-E439-A82F98739B1B}"/>
              </a:ext>
            </a:extLst>
          </p:cNvPr>
          <p:cNvSpPr>
            <a:spLocks noGrp="1"/>
          </p:cNvSpPr>
          <p:nvPr>
            <p:ph type="sldNum" sz="quarter" idx="11"/>
          </p:nvPr>
        </p:nvSpPr>
        <p:spPr/>
        <p:txBody>
          <a:bodyPr/>
          <a:lstStyle/>
          <a:p>
            <a:fld id="{B67B645E-C5E5-4727-B977-D372A0AA71D9}" type="slidenum">
              <a:rPr lang="en-US" smtClean="0"/>
              <a:pPr/>
              <a:t>36</a:t>
            </a:fld>
            <a:endParaRPr lang="en-US"/>
          </a:p>
        </p:txBody>
      </p:sp>
      <p:pic>
        <p:nvPicPr>
          <p:cNvPr id="7" name="Image 6">
            <a:extLst>
              <a:ext uri="{FF2B5EF4-FFF2-40B4-BE49-F238E27FC236}">
                <a16:creationId xmlns:a16="http://schemas.microsoft.com/office/drawing/2014/main" id="{1EE20232-573B-9D6D-8211-5BA52B9FF5B7}"/>
              </a:ext>
            </a:extLst>
          </p:cNvPr>
          <p:cNvPicPr>
            <a:picLocks noChangeAspect="1"/>
          </p:cNvPicPr>
          <p:nvPr/>
        </p:nvPicPr>
        <p:blipFill>
          <a:blip r:embed="rId3"/>
          <a:stretch>
            <a:fillRect/>
          </a:stretch>
        </p:blipFill>
        <p:spPr>
          <a:xfrm>
            <a:off x="10375161" y="64214"/>
            <a:ext cx="1703276" cy="1019884"/>
          </a:xfrm>
          <a:prstGeom prst="rect">
            <a:avLst/>
          </a:prstGeom>
        </p:spPr>
      </p:pic>
      <p:pic>
        <p:nvPicPr>
          <p:cNvPr id="9" name="Image 8">
            <a:extLst>
              <a:ext uri="{FF2B5EF4-FFF2-40B4-BE49-F238E27FC236}">
                <a16:creationId xmlns:a16="http://schemas.microsoft.com/office/drawing/2014/main" id="{CADFFB72-B518-F417-13CD-59D8C837236F}"/>
              </a:ext>
            </a:extLst>
          </p:cNvPr>
          <p:cNvPicPr>
            <a:picLocks noChangeAspect="1"/>
          </p:cNvPicPr>
          <p:nvPr/>
        </p:nvPicPr>
        <p:blipFill>
          <a:blip r:embed="rId4"/>
          <a:stretch>
            <a:fillRect/>
          </a:stretch>
        </p:blipFill>
        <p:spPr>
          <a:xfrm>
            <a:off x="122136" y="109977"/>
            <a:ext cx="1701209" cy="609682"/>
          </a:xfrm>
          <a:prstGeom prst="rect">
            <a:avLst/>
          </a:prstGeom>
        </p:spPr>
      </p:pic>
      <p:sp>
        <p:nvSpPr>
          <p:cNvPr id="11" name="ZoneTexte 10">
            <a:extLst>
              <a:ext uri="{FF2B5EF4-FFF2-40B4-BE49-F238E27FC236}">
                <a16:creationId xmlns:a16="http://schemas.microsoft.com/office/drawing/2014/main" id="{4B3B7A83-07FA-B82C-1985-F19266064481}"/>
              </a:ext>
            </a:extLst>
          </p:cNvPr>
          <p:cNvSpPr txBox="1"/>
          <p:nvPr/>
        </p:nvSpPr>
        <p:spPr>
          <a:xfrm>
            <a:off x="225754" y="1309164"/>
            <a:ext cx="8974002" cy="2886944"/>
          </a:xfrm>
          <a:prstGeom prst="rect">
            <a:avLst/>
          </a:prstGeom>
          <a:noFill/>
        </p:spPr>
        <p:txBody>
          <a:bodyPr wrap="square" lIns="91440" tIns="45720" rIns="91440" bIns="45720" rtlCol="0" anchor="t">
            <a:spAutoFit/>
          </a:bodyPr>
          <a:lstStyle/>
          <a:p>
            <a:r>
              <a:rPr lang="fr-FR" sz="1800" u="sng">
                <a:latin typeface="Aptos Light"/>
              </a:rPr>
              <a:t>ALERTE:</a:t>
            </a:r>
          </a:p>
          <a:p>
            <a:r>
              <a:rPr lang="fr-FR" sz="1800">
                <a:effectLst/>
                <a:latin typeface="Aptos Light"/>
                <a:ea typeface="Poppins" pitchFamily="2" charset="77"/>
              </a:rPr>
              <a:t>Mise en place d’un système de surveillance continu</a:t>
            </a:r>
          </a:p>
          <a:p>
            <a:endParaRPr lang="fr-FR">
              <a:latin typeface="Aptos Light" panose="020B0004020202020204" pitchFamily="34" charset="0"/>
              <a:ea typeface="Poppins" pitchFamily="2" charset="77"/>
            </a:endParaRPr>
          </a:p>
          <a:p>
            <a:pPr lvl="0">
              <a:lnSpc>
                <a:spcPct val="115000"/>
              </a:lnSpc>
            </a:pPr>
            <a:r>
              <a:rPr lang="fr-FR" sz="1600">
                <a:effectLst/>
                <a:latin typeface="Aptos Light"/>
                <a:ea typeface="Poppins" pitchFamily="2" charset="77"/>
                <a:cs typeface="Proxima Nova"/>
              </a:rPr>
              <a:t>Délai de traitement selon priorité</a:t>
            </a:r>
          </a:p>
          <a:p>
            <a:pPr marL="285750" lvl="0" indent="-285750">
              <a:lnSpc>
                <a:spcPct val="115000"/>
              </a:lnSpc>
              <a:buFont typeface="Calibri"/>
              <a:buChar char="-"/>
            </a:pPr>
            <a:r>
              <a:rPr lang="fr-FR" sz="1600">
                <a:effectLst/>
                <a:latin typeface="Aptos Light"/>
                <a:ea typeface="Poppins" pitchFamily="2" charset="77"/>
                <a:cs typeface="Proxima Nova"/>
              </a:rPr>
              <a:t>Alerte bloquante : Doit être résolue dans un délai d'1 heure maximum.</a:t>
            </a:r>
            <a:endParaRPr lang="fr-FR" sz="1600">
              <a:effectLst/>
              <a:latin typeface="Aptos Light"/>
              <a:ea typeface="Proxima Nova"/>
              <a:cs typeface="Proxima Nova"/>
            </a:endParaRPr>
          </a:p>
          <a:p>
            <a:pPr marL="342900" lvl="0" indent="-342900">
              <a:lnSpc>
                <a:spcPct val="115000"/>
              </a:lnSpc>
              <a:buFont typeface="Calibri" pitchFamily="2" charset="2"/>
              <a:buChar char="-"/>
            </a:pPr>
            <a:r>
              <a:rPr lang="fr-FR" sz="1600">
                <a:effectLst/>
                <a:latin typeface="Aptos Light" panose="020B0004020202020204" pitchFamily="34" charset="0"/>
                <a:ea typeface="Poppins" pitchFamily="2" charset="77"/>
                <a:cs typeface="Proxima Nova"/>
              </a:rPr>
              <a:t>Alerte critique : Résolution attendue sous 4 heures.</a:t>
            </a:r>
            <a:endParaRPr lang="fr-FR" sz="1600">
              <a:effectLst/>
              <a:latin typeface="Aptos Light" panose="020B0004020202020204" pitchFamily="34" charset="0"/>
              <a:ea typeface="Proxima Nova"/>
              <a:cs typeface="Proxima Nova"/>
            </a:endParaRPr>
          </a:p>
          <a:p>
            <a:pPr marL="342900" lvl="0" indent="-342900">
              <a:lnSpc>
                <a:spcPct val="115000"/>
              </a:lnSpc>
              <a:buFont typeface="Calibri" pitchFamily="2" charset="2"/>
              <a:buChar char="-"/>
            </a:pPr>
            <a:r>
              <a:rPr lang="fr-FR" sz="1600">
                <a:effectLst/>
                <a:latin typeface="Aptos Light" panose="020B0004020202020204" pitchFamily="34" charset="0"/>
                <a:ea typeface="Poppins" pitchFamily="2" charset="77"/>
                <a:cs typeface="Proxima Nova"/>
              </a:rPr>
              <a:t>Alerte mineure : Résolution sous 24 heures. </a:t>
            </a:r>
            <a:endParaRPr lang="fr-FR" sz="1600">
              <a:effectLst/>
              <a:latin typeface="Aptos Light" panose="020B0004020202020204" pitchFamily="34" charset="0"/>
              <a:ea typeface="Proxima Nova"/>
              <a:cs typeface="Proxima Nova"/>
            </a:endParaRPr>
          </a:p>
          <a:p>
            <a:r>
              <a:rPr lang="fr-FR" sz="1800">
                <a:effectLst/>
                <a:latin typeface="Aptos Light"/>
                <a:ea typeface="Poppins" pitchFamily="2" charset="77"/>
              </a:rPr>
              <a:t> </a:t>
            </a:r>
            <a:endParaRPr lang="fr-FR">
              <a:latin typeface="Aptos Light"/>
            </a:endParaRPr>
          </a:p>
          <a:p>
            <a:endParaRPr lang="fr-FR"/>
          </a:p>
          <a:p>
            <a:endParaRPr lang="fr-FR"/>
          </a:p>
        </p:txBody>
      </p:sp>
      <p:graphicFrame>
        <p:nvGraphicFramePr>
          <p:cNvPr id="3" name="Tableau 2">
            <a:extLst>
              <a:ext uri="{FF2B5EF4-FFF2-40B4-BE49-F238E27FC236}">
                <a16:creationId xmlns:a16="http://schemas.microsoft.com/office/drawing/2014/main" id="{4FE8FFA4-2041-F1C7-FBF3-0CF18433D7A3}"/>
              </a:ext>
            </a:extLst>
          </p:cNvPr>
          <p:cNvGraphicFramePr>
            <a:graphicFrameLocks noGrp="1"/>
          </p:cNvGraphicFramePr>
          <p:nvPr/>
        </p:nvGraphicFramePr>
        <p:xfrm>
          <a:off x="5451146" y="2922622"/>
          <a:ext cx="6515100" cy="3606800"/>
        </p:xfrm>
        <a:graphic>
          <a:graphicData uri="http://schemas.openxmlformats.org/drawingml/2006/table">
            <a:tbl>
              <a:tblPr firstRow="1" firstCol="1" bandRow="1">
                <a:tableStyleId>{68D230F3-CF80-4859-8CE7-A43EE81993B5}</a:tableStyleId>
              </a:tblPr>
              <a:tblGrid>
                <a:gridCol w="1191089">
                  <a:extLst>
                    <a:ext uri="{9D8B030D-6E8A-4147-A177-3AD203B41FA5}">
                      <a16:colId xmlns:a16="http://schemas.microsoft.com/office/drawing/2014/main" val="3938294886"/>
                    </a:ext>
                  </a:extLst>
                </a:gridCol>
                <a:gridCol w="1638939">
                  <a:extLst>
                    <a:ext uri="{9D8B030D-6E8A-4147-A177-3AD203B41FA5}">
                      <a16:colId xmlns:a16="http://schemas.microsoft.com/office/drawing/2014/main" val="2195098252"/>
                    </a:ext>
                  </a:extLst>
                </a:gridCol>
                <a:gridCol w="1810456">
                  <a:extLst>
                    <a:ext uri="{9D8B030D-6E8A-4147-A177-3AD203B41FA5}">
                      <a16:colId xmlns:a16="http://schemas.microsoft.com/office/drawing/2014/main" val="1611239008"/>
                    </a:ext>
                  </a:extLst>
                </a:gridCol>
                <a:gridCol w="1874616">
                  <a:extLst>
                    <a:ext uri="{9D8B030D-6E8A-4147-A177-3AD203B41FA5}">
                      <a16:colId xmlns:a16="http://schemas.microsoft.com/office/drawing/2014/main" val="1478654718"/>
                    </a:ext>
                  </a:extLst>
                </a:gridCol>
              </a:tblGrid>
              <a:tr h="539750">
                <a:tc>
                  <a:txBody>
                    <a:bodyPr/>
                    <a:lstStyle/>
                    <a:p>
                      <a:pPr algn="ctr">
                        <a:lnSpc>
                          <a:spcPct val="115000"/>
                        </a:lnSpc>
                      </a:pPr>
                      <a:r>
                        <a:rPr lang="fr-FR" sz="1000">
                          <a:effectLst/>
                        </a:rPr>
                        <a:t>Priorité</a:t>
                      </a:r>
                      <a:endParaRPr lang="fr-FR" sz="1100">
                        <a:effectLst/>
                        <a:latin typeface="Proxima Nova"/>
                        <a:ea typeface="Proxima Nova"/>
                        <a:cs typeface="Proxima Nova"/>
                      </a:endParaRPr>
                    </a:p>
                  </a:txBody>
                  <a:tcPr marL="68580" marR="68580" marT="0" marB="0" anchor="ctr"/>
                </a:tc>
                <a:tc>
                  <a:txBody>
                    <a:bodyPr/>
                    <a:lstStyle/>
                    <a:p>
                      <a:pPr algn="ctr">
                        <a:lnSpc>
                          <a:spcPct val="115000"/>
                        </a:lnSpc>
                      </a:pPr>
                      <a:r>
                        <a:rPr lang="fr-FR" sz="1000">
                          <a:effectLst/>
                        </a:rPr>
                        <a:t>Type Alerte</a:t>
                      </a:r>
                      <a:endParaRPr lang="fr-FR" sz="1100">
                        <a:effectLst/>
                        <a:latin typeface="Proxima Nova"/>
                        <a:ea typeface="Proxima Nova"/>
                        <a:cs typeface="Proxima Nova"/>
                      </a:endParaRPr>
                    </a:p>
                  </a:txBody>
                  <a:tcPr marL="68580" marR="68580" marT="0" marB="0" anchor="ctr"/>
                </a:tc>
                <a:tc>
                  <a:txBody>
                    <a:bodyPr/>
                    <a:lstStyle/>
                    <a:p>
                      <a:pPr algn="ctr">
                        <a:lnSpc>
                          <a:spcPct val="115000"/>
                        </a:lnSpc>
                      </a:pPr>
                      <a:r>
                        <a:rPr lang="fr-FR" sz="1000">
                          <a:effectLst/>
                        </a:rPr>
                        <a:t>Détail</a:t>
                      </a:r>
                      <a:endParaRPr lang="fr-FR" sz="1100">
                        <a:effectLst/>
                        <a:latin typeface="Proxima Nova"/>
                        <a:ea typeface="Proxima Nova"/>
                        <a:cs typeface="Proxima Nova"/>
                      </a:endParaRPr>
                    </a:p>
                  </a:txBody>
                  <a:tcPr marL="68580" marR="68580" marT="0" marB="0" anchor="ctr"/>
                </a:tc>
                <a:tc>
                  <a:txBody>
                    <a:bodyPr/>
                    <a:lstStyle/>
                    <a:p>
                      <a:pPr algn="ctr">
                        <a:lnSpc>
                          <a:spcPct val="115000"/>
                        </a:lnSpc>
                      </a:pPr>
                      <a:r>
                        <a:rPr lang="fr-FR" sz="1000">
                          <a:effectLst/>
                        </a:rPr>
                        <a:t>Destinataire</a:t>
                      </a:r>
                      <a:endParaRPr lang="fr-FR" sz="1100">
                        <a:effectLst/>
                        <a:latin typeface="Proxima Nova"/>
                        <a:ea typeface="Proxima Nova"/>
                        <a:cs typeface="Proxima Nova"/>
                      </a:endParaRPr>
                    </a:p>
                  </a:txBody>
                  <a:tcPr marL="68580" marR="68580" marT="0" marB="0" anchor="ctr"/>
                </a:tc>
                <a:extLst>
                  <a:ext uri="{0D108BD9-81ED-4DB2-BD59-A6C34878D82A}">
                    <a16:rowId xmlns:a16="http://schemas.microsoft.com/office/drawing/2014/main" val="1430522002"/>
                  </a:ext>
                </a:extLst>
              </a:tr>
              <a:tr h="695325">
                <a:tc>
                  <a:txBody>
                    <a:bodyPr/>
                    <a:lstStyle/>
                    <a:p>
                      <a:pPr>
                        <a:lnSpc>
                          <a:spcPct val="115000"/>
                        </a:lnSpc>
                      </a:pPr>
                      <a:r>
                        <a:rPr lang="fr-FR" sz="1000">
                          <a:effectLst/>
                        </a:rPr>
                        <a:t>Bloquant </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Alerte serveur</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Erreurs de connexion à la base de données (temps &gt;5 minutes</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Admin (notification mail)</a:t>
                      </a:r>
                      <a:endParaRPr lang="fr-FR" sz="1100">
                        <a:effectLst/>
                        <a:latin typeface="Proxima Nova"/>
                        <a:ea typeface="Proxima Nova"/>
                        <a:cs typeface="Proxima Nova"/>
                      </a:endParaRPr>
                    </a:p>
                  </a:txBody>
                  <a:tcPr marL="68580" marR="68580" marT="0" marB="0" anchor="ctr"/>
                </a:tc>
                <a:extLst>
                  <a:ext uri="{0D108BD9-81ED-4DB2-BD59-A6C34878D82A}">
                    <a16:rowId xmlns:a16="http://schemas.microsoft.com/office/drawing/2014/main" val="2368025987"/>
                  </a:ext>
                </a:extLst>
              </a:tr>
              <a:tr h="666750">
                <a:tc>
                  <a:txBody>
                    <a:bodyPr/>
                    <a:lstStyle/>
                    <a:p>
                      <a:pPr>
                        <a:lnSpc>
                          <a:spcPct val="115000"/>
                        </a:lnSpc>
                      </a:pPr>
                      <a:r>
                        <a:rPr lang="fr-FR" sz="1000">
                          <a:effectLst/>
                        </a:rPr>
                        <a:t>Critique</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Alerte de performance</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Latence serveur excessive (&gt; 2 secondes pour une requête</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Admin (notification mail)</a:t>
                      </a:r>
                      <a:endParaRPr lang="fr-FR" sz="1100">
                        <a:effectLst/>
                        <a:latin typeface="Proxima Nova"/>
                        <a:ea typeface="Proxima Nova"/>
                        <a:cs typeface="Proxima Nova"/>
                      </a:endParaRPr>
                    </a:p>
                  </a:txBody>
                  <a:tcPr marL="68580" marR="68580" marT="0" marB="0" anchor="ctr"/>
                </a:tc>
                <a:extLst>
                  <a:ext uri="{0D108BD9-81ED-4DB2-BD59-A6C34878D82A}">
                    <a16:rowId xmlns:a16="http://schemas.microsoft.com/office/drawing/2014/main" val="2804286747"/>
                  </a:ext>
                </a:extLst>
              </a:tr>
              <a:tr h="514350">
                <a:tc>
                  <a:txBody>
                    <a:bodyPr/>
                    <a:lstStyle/>
                    <a:p>
                      <a:pPr>
                        <a:lnSpc>
                          <a:spcPct val="115000"/>
                        </a:lnSpc>
                      </a:pPr>
                      <a:r>
                        <a:rPr lang="fr-FR" sz="1000">
                          <a:effectLst/>
                        </a:rPr>
                        <a:t>Mineur</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Alerte utilisateur</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Problèmes de connexion des utilisateurs</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Admin</a:t>
                      </a:r>
                      <a:endParaRPr lang="fr-FR" sz="1100">
                        <a:effectLst/>
                        <a:latin typeface="Proxima Nova"/>
                        <a:ea typeface="Proxima Nova"/>
                        <a:cs typeface="Proxima Nova"/>
                      </a:endParaRPr>
                    </a:p>
                  </a:txBody>
                  <a:tcPr marL="68580" marR="68580" marT="0" marB="0" anchor="ctr"/>
                </a:tc>
                <a:extLst>
                  <a:ext uri="{0D108BD9-81ED-4DB2-BD59-A6C34878D82A}">
                    <a16:rowId xmlns:a16="http://schemas.microsoft.com/office/drawing/2014/main" val="3177232956"/>
                  </a:ext>
                </a:extLst>
              </a:tr>
              <a:tr h="504825">
                <a:tc>
                  <a:txBody>
                    <a:bodyPr/>
                    <a:lstStyle/>
                    <a:p>
                      <a:pPr>
                        <a:lnSpc>
                          <a:spcPct val="115000"/>
                        </a:lnSpc>
                      </a:pPr>
                      <a:r>
                        <a:rPr lang="fr-FR" sz="1000">
                          <a:effectLst/>
                        </a:rPr>
                        <a:t>Mineur</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Exceptions non gérées</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Erreurs non capturées dans le code</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Admin</a:t>
                      </a:r>
                      <a:endParaRPr lang="fr-FR" sz="1100">
                        <a:effectLst/>
                        <a:latin typeface="Proxima Nova"/>
                        <a:ea typeface="Proxima Nova"/>
                        <a:cs typeface="Proxima Nova"/>
                      </a:endParaRPr>
                    </a:p>
                  </a:txBody>
                  <a:tcPr marL="68580" marR="68580" marT="0" marB="0" anchor="ctr"/>
                </a:tc>
                <a:extLst>
                  <a:ext uri="{0D108BD9-81ED-4DB2-BD59-A6C34878D82A}">
                    <a16:rowId xmlns:a16="http://schemas.microsoft.com/office/drawing/2014/main" val="2811390405"/>
                  </a:ext>
                </a:extLst>
              </a:tr>
              <a:tr h="685800">
                <a:tc>
                  <a:txBody>
                    <a:bodyPr/>
                    <a:lstStyle/>
                    <a:p>
                      <a:pPr>
                        <a:lnSpc>
                          <a:spcPct val="115000"/>
                        </a:lnSpc>
                      </a:pPr>
                      <a:r>
                        <a:rPr lang="fr-FR" sz="1000">
                          <a:effectLst/>
                        </a:rPr>
                        <a:t>Critique</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Anomalies signalées par les utilisateurs (bug)</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Bugs rapportés via l'interface ou par remontée manuelle</a:t>
                      </a:r>
                      <a:endParaRPr lang="fr-FR" sz="1100">
                        <a:effectLst/>
                        <a:latin typeface="Proxima Nova"/>
                        <a:ea typeface="Proxima Nova"/>
                        <a:cs typeface="Proxima Nova"/>
                      </a:endParaRPr>
                    </a:p>
                  </a:txBody>
                  <a:tcPr marL="68580" marR="68580" marT="0" marB="0" anchor="ctr"/>
                </a:tc>
                <a:tc>
                  <a:txBody>
                    <a:bodyPr/>
                    <a:lstStyle/>
                    <a:p>
                      <a:pPr>
                        <a:lnSpc>
                          <a:spcPct val="115000"/>
                        </a:lnSpc>
                      </a:pPr>
                      <a:r>
                        <a:rPr lang="fr-FR" sz="1000">
                          <a:effectLst/>
                        </a:rPr>
                        <a:t>Admin, équipe de développement</a:t>
                      </a:r>
                      <a:endParaRPr lang="fr-FR" sz="1100">
                        <a:effectLst/>
                        <a:latin typeface="Proxima Nova"/>
                        <a:ea typeface="Proxima Nova"/>
                        <a:cs typeface="Proxima Nova"/>
                      </a:endParaRPr>
                    </a:p>
                  </a:txBody>
                  <a:tcPr marL="68580" marR="68580" marT="0" marB="0" anchor="ctr"/>
                </a:tc>
                <a:extLst>
                  <a:ext uri="{0D108BD9-81ED-4DB2-BD59-A6C34878D82A}">
                    <a16:rowId xmlns:a16="http://schemas.microsoft.com/office/drawing/2014/main" val="2691920809"/>
                  </a:ext>
                </a:extLst>
              </a:tr>
            </a:tbl>
          </a:graphicData>
        </a:graphic>
      </p:graphicFrame>
      <p:sp>
        <p:nvSpPr>
          <p:cNvPr id="5" name="ZoneTexte 4">
            <a:extLst>
              <a:ext uri="{FF2B5EF4-FFF2-40B4-BE49-F238E27FC236}">
                <a16:creationId xmlns:a16="http://schemas.microsoft.com/office/drawing/2014/main" id="{2705FF78-9815-8D52-A8FA-0348EBED1F29}"/>
              </a:ext>
            </a:extLst>
          </p:cNvPr>
          <p:cNvSpPr txBox="1"/>
          <p:nvPr/>
        </p:nvSpPr>
        <p:spPr>
          <a:xfrm>
            <a:off x="9088244" y="1386989"/>
            <a:ext cx="2672956" cy="369332"/>
          </a:xfrm>
          <a:prstGeom prst="rect">
            <a:avLst/>
          </a:prstGeom>
          <a:noFill/>
        </p:spPr>
        <p:txBody>
          <a:bodyPr wrap="square" rtlCol="0">
            <a:spAutoFit/>
          </a:bodyPr>
          <a:lstStyle/>
          <a:p>
            <a:endParaRPr lang="fr-FR"/>
          </a:p>
        </p:txBody>
      </p:sp>
    </p:spTree>
    <p:extLst>
      <p:ext uri="{BB962C8B-B14F-4D97-AF65-F5344CB8AC3E}">
        <p14:creationId xmlns:p14="http://schemas.microsoft.com/office/powerpoint/2010/main" val="308765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D01C2-A822-B5EA-D418-0DD221A7B9B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E498204-D1E1-0277-6BA2-F804FD1727E8}"/>
              </a:ext>
            </a:extLst>
          </p:cNvPr>
          <p:cNvSpPr>
            <a:spLocks noGrp="1"/>
          </p:cNvSpPr>
          <p:nvPr>
            <p:ph type="title"/>
          </p:nvPr>
        </p:nvSpPr>
        <p:spPr>
          <a:xfrm>
            <a:off x="2986038" y="167660"/>
            <a:ext cx="6774145" cy="557784"/>
          </a:xfrm>
        </p:spPr>
        <p:txBody>
          <a:bodyPr/>
          <a:lstStyle/>
          <a:p>
            <a:r>
              <a:rPr lang="fr-FR" sz="2400"/>
              <a:t>I. Contexte du projet</a:t>
            </a:r>
          </a:p>
        </p:txBody>
      </p:sp>
      <p:sp>
        <p:nvSpPr>
          <p:cNvPr id="4" name="Espace réservé du numéro de diapositive 3">
            <a:extLst>
              <a:ext uri="{FF2B5EF4-FFF2-40B4-BE49-F238E27FC236}">
                <a16:creationId xmlns:a16="http://schemas.microsoft.com/office/drawing/2014/main" id="{6FF7B148-B9C5-2CDB-7328-14AED241D79C}"/>
              </a:ext>
            </a:extLst>
          </p:cNvPr>
          <p:cNvSpPr>
            <a:spLocks noGrp="1"/>
          </p:cNvSpPr>
          <p:nvPr>
            <p:ph type="sldNum" sz="quarter" idx="11"/>
          </p:nvPr>
        </p:nvSpPr>
        <p:spPr/>
        <p:txBody>
          <a:bodyPr/>
          <a:lstStyle/>
          <a:p>
            <a:fld id="{B67B645E-C5E5-4727-B977-D372A0AA71D9}" type="slidenum">
              <a:rPr lang="en-US" dirty="0" smtClean="0"/>
              <a:pPr/>
              <a:t>4</a:t>
            </a:fld>
            <a:r>
              <a:rPr lang="en-US"/>
              <a:t>/34</a:t>
            </a:r>
          </a:p>
        </p:txBody>
      </p:sp>
      <p:pic>
        <p:nvPicPr>
          <p:cNvPr id="6" name="Picture 2">
            <a:extLst>
              <a:ext uri="{FF2B5EF4-FFF2-40B4-BE49-F238E27FC236}">
                <a16:creationId xmlns:a16="http://schemas.microsoft.com/office/drawing/2014/main" id="{EAF07D83-DF15-792F-716E-0234BE73F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63" y="64214"/>
            <a:ext cx="2257497" cy="101988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EBE7B085-3D53-7B29-DC0F-CC6B4EA8C3FA}"/>
              </a:ext>
            </a:extLst>
          </p:cNvPr>
          <p:cNvPicPr>
            <a:picLocks noChangeAspect="1"/>
          </p:cNvPicPr>
          <p:nvPr/>
        </p:nvPicPr>
        <p:blipFill>
          <a:blip r:embed="rId4"/>
          <a:stretch>
            <a:fillRect/>
          </a:stretch>
        </p:blipFill>
        <p:spPr>
          <a:xfrm>
            <a:off x="10375161" y="64214"/>
            <a:ext cx="1703276" cy="1019884"/>
          </a:xfrm>
          <a:prstGeom prst="rect">
            <a:avLst/>
          </a:prstGeom>
        </p:spPr>
      </p:pic>
      <p:sp>
        <p:nvSpPr>
          <p:cNvPr id="8" name="Text Placeholder 4">
            <a:extLst>
              <a:ext uri="{FF2B5EF4-FFF2-40B4-BE49-F238E27FC236}">
                <a16:creationId xmlns:a16="http://schemas.microsoft.com/office/drawing/2014/main" id="{A5682896-4C1B-842A-08D9-AB9CEA992CAC}"/>
              </a:ext>
            </a:extLst>
          </p:cNvPr>
          <p:cNvSpPr>
            <a:spLocks noGrp="1"/>
          </p:cNvSpPr>
          <p:nvPr>
            <p:ph sz="quarter" idx="13"/>
          </p:nvPr>
        </p:nvSpPr>
        <p:spPr>
          <a:xfrm>
            <a:off x="371437" y="1768535"/>
            <a:ext cx="7163621" cy="3600476"/>
          </a:xfrm>
        </p:spPr>
        <p:txBody>
          <a:bodyPr vert="horz" lIns="0" tIns="0" rIns="0" bIns="0" rtlCol="0" anchor="t">
            <a:normAutofit fontScale="92500" lnSpcReduction="20000"/>
          </a:bodyPr>
          <a:lstStyle/>
          <a:p>
            <a:pPr marL="0" indent="0">
              <a:buNone/>
            </a:pPr>
            <a:r>
              <a:rPr lang="fr-FR" sz="2100" b="1" u="sng">
                <a:latin typeface="Aptos Light" panose="020B0004020202020204" pitchFamily="34" charset="0"/>
              </a:rPr>
              <a:t>Clients cibles de DIGICHEESE:</a:t>
            </a:r>
          </a:p>
          <a:p>
            <a:pPr>
              <a:buFontTx/>
              <a:buChar char="-"/>
            </a:pPr>
            <a:r>
              <a:rPr lang="fr-FR" sz="2100">
                <a:latin typeface="Aptos Light" panose="020B0004020202020204" pitchFamily="34" charset="0"/>
              </a:rPr>
              <a:t>distributeurs de grandes enseignes </a:t>
            </a:r>
          </a:p>
          <a:p>
            <a:pPr>
              <a:buFontTx/>
              <a:buChar char="-"/>
            </a:pPr>
            <a:r>
              <a:rPr lang="fr-FR" sz="2100">
                <a:latin typeface="Aptos Light" panose="020B0004020202020204" pitchFamily="34" charset="0"/>
              </a:rPr>
              <a:t>p</a:t>
            </a:r>
            <a:r>
              <a:rPr lang="fr-FR" sz="2100">
                <a:effectLst/>
                <a:latin typeface="Aptos Light" panose="020B0004020202020204" pitchFamily="34" charset="0"/>
              </a:rPr>
              <a:t>articuliers </a:t>
            </a:r>
          </a:p>
          <a:p>
            <a:pPr>
              <a:buFontTx/>
              <a:buChar char="-"/>
            </a:pPr>
            <a:endParaRPr lang="fr-FR" sz="2100">
              <a:effectLst/>
              <a:latin typeface="Aptos Light" panose="020B0004020202020204" pitchFamily="34" charset="0"/>
            </a:endParaRPr>
          </a:p>
          <a:p>
            <a:pPr marL="0" indent="0">
              <a:buNone/>
            </a:pPr>
            <a:r>
              <a:rPr lang="fr-FR" sz="2100" b="1" u="sng">
                <a:latin typeface="Aptos Light" panose="020B0004020202020204" pitchFamily="34" charset="0"/>
              </a:rPr>
              <a:t>Cœur du projet: </a:t>
            </a:r>
            <a:endParaRPr lang="fr-FR" sz="2100" b="1" u="sng">
              <a:effectLst/>
              <a:latin typeface="Aptos Light" panose="020B0004020202020204" pitchFamily="34" charset="0"/>
            </a:endParaRPr>
          </a:p>
          <a:p>
            <a:pPr marL="0" indent="0">
              <a:buNone/>
            </a:pPr>
            <a:r>
              <a:rPr lang="fr-FR" sz="2100">
                <a:latin typeface="Aptos Light" panose="020B0004020202020204" pitchFamily="34" charset="0"/>
              </a:rPr>
              <a:t>-  Programme de fidélité </a:t>
            </a:r>
            <a:r>
              <a:rPr lang="fr-FR" sz="2100">
                <a:effectLst/>
                <a:latin typeface="Aptos Light" panose="020B0004020202020204" pitchFamily="34" charset="0"/>
                <a:ea typeface="Poppins" pitchFamily="2" charset="77"/>
                <a:cs typeface="Proxima Nova"/>
              </a:rPr>
              <a:t>sous forme de points à découper sur les produits, permettant aux clients de recevoir des goodies.</a:t>
            </a:r>
          </a:p>
          <a:p>
            <a:pPr marL="0" indent="0">
              <a:buNone/>
            </a:pPr>
            <a:r>
              <a:rPr lang="fr-FR" sz="2100">
                <a:effectLst/>
                <a:latin typeface="Aptos Light" panose="020B0004020202020204" pitchFamily="34" charset="0"/>
                <a:ea typeface="Poppins" pitchFamily="2" charset="77"/>
                <a:cs typeface="Proxima Nova"/>
              </a:rPr>
              <a:t> - La gestion de ce programme de fidélité nécessite une coordination entre différents intervenants (Opérateur colis, stock et un administrateur). </a:t>
            </a:r>
          </a:p>
          <a:p>
            <a:pPr marL="0" indent="0" algn="just">
              <a:lnSpc>
                <a:spcPct val="115000"/>
              </a:lnSpc>
              <a:buNone/>
            </a:pPr>
            <a:endParaRPr lang="fr-FR" sz="2100">
              <a:effectLst/>
              <a:latin typeface="Aptos Light" panose="020B0004020202020204" pitchFamily="34" charset="0"/>
              <a:ea typeface="Poppins" pitchFamily="2" charset="77"/>
              <a:cs typeface="Proxima Nova"/>
            </a:endParaRPr>
          </a:p>
          <a:p>
            <a:pPr marL="0" indent="0">
              <a:buNone/>
            </a:pPr>
            <a:endParaRPr lang="en-US" sz="1400"/>
          </a:p>
          <a:p>
            <a:pPr marL="285750" indent="-285750">
              <a:buFont typeface="Calibri" panose="020B0604020202020204" pitchFamily="34" charset="0"/>
              <a:buChar char="-"/>
            </a:pPr>
            <a:endParaRPr lang="en-US" sz="1400"/>
          </a:p>
          <a:p>
            <a:pPr marL="285750" indent="-285750">
              <a:buFont typeface="Calibri" panose="020B0604020202020204" pitchFamily="34" charset="0"/>
              <a:buChar char="-"/>
            </a:pPr>
            <a:endParaRPr lang="en-US" sz="1400"/>
          </a:p>
          <a:p>
            <a:pPr marL="285750" indent="-285750">
              <a:buFont typeface="Calibri" panose="020B0604020202020204" pitchFamily="34" charset="0"/>
              <a:buChar char="-"/>
            </a:pPr>
            <a:endParaRPr lang="en-US" sz="1400"/>
          </a:p>
          <a:p>
            <a:pPr marL="285750" indent="-285750">
              <a:buFont typeface="Calibri" panose="020B0604020202020204" pitchFamily="34" charset="0"/>
              <a:buChar char="-"/>
            </a:pPr>
            <a:endParaRPr lang="en-US" sz="1400"/>
          </a:p>
          <a:p>
            <a:pPr marL="0" indent="0">
              <a:buNone/>
            </a:pPr>
            <a:endParaRPr lang="en-US" sz="1400"/>
          </a:p>
          <a:p>
            <a:pPr marL="0" indent="0">
              <a:buNone/>
            </a:pPr>
            <a:endParaRPr lang="en-US" sz="1400"/>
          </a:p>
          <a:p>
            <a:pPr marL="0" indent="0">
              <a:buNone/>
            </a:pPr>
            <a:endParaRPr lang="en-US" sz="1400"/>
          </a:p>
          <a:p>
            <a:pPr marL="0" indent="0">
              <a:buNone/>
            </a:pPr>
            <a:endParaRPr lang="en-US" sz="1400"/>
          </a:p>
          <a:p>
            <a:pPr marL="0" indent="0">
              <a:buNone/>
            </a:pPr>
            <a:endParaRPr lang="en-US" sz="1400"/>
          </a:p>
          <a:p>
            <a:pPr marL="0" indent="0">
              <a:buNone/>
            </a:pPr>
            <a:endParaRPr lang="en-US" sz="1400"/>
          </a:p>
          <a:p>
            <a:pPr marL="0" indent="0">
              <a:buNone/>
            </a:pPr>
            <a:endParaRPr lang="en-US" sz="1400"/>
          </a:p>
          <a:p>
            <a:pPr marL="0" indent="0">
              <a:buNone/>
            </a:pPr>
            <a:endParaRPr lang="en-US" sz="1400"/>
          </a:p>
        </p:txBody>
      </p:sp>
      <p:pic>
        <p:nvPicPr>
          <p:cNvPr id="9" name="Image 8">
            <a:extLst>
              <a:ext uri="{FF2B5EF4-FFF2-40B4-BE49-F238E27FC236}">
                <a16:creationId xmlns:a16="http://schemas.microsoft.com/office/drawing/2014/main" id="{AA6B56E4-0B13-7A22-6CF2-B735CF8AB844}"/>
              </a:ext>
            </a:extLst>
          </p:cNvPr>
          <p:cNvPicPr>
            <a:picLocks noChangeAspect="1"/>
          </p:cNvPicPr>
          <p:nvPr/>
        </p:nvPicPr>
        <p:blipFill>
          <a:blip r:embed="rId5"/>
          <a:stretch>
            <a:fillRect/>
          </a:stretch>
        </p:blipFill>
        <p:spPr>
          <a:xfrm>
            <a:off x="31899" y="6216003"/>
            <a:ext cx="1701209" cy="609682"/>
          </a:xfrm>
          <a:prstGeom prst="rect">
            <a:avLst/>
          </a:prstGeom>
        </p:spPr>
      </p:pic>
      <p:pic>
        <p:nvPicPr>
          <p:cNvPr id="10" name="Image 9">
            <a:extLst>
              <a:ext uri="{FF2B5EF4-FFF2-40B4-BE49-F238E27FC236}">
                <a16:creationId xmlns:a16="http://schemas.microsoft.com/office/drawing/2014/main" id="{5B127421-7559-3816-5635-F98966132B45}"/>
              </a:ext>
            </a:extLst>
          </p:cNvPr>
          <p:cNvPicPr>
            <a:picLocks noChangeAspect="1"/>
          </p:cNvPicPr>
          <p:nvPr/>
        </p:nvPicPr>
        <p:blipFill>
          <a:blip r:embed="rId6"/>
          <a:stretch>
            <a:fillRect/>
          </a:stretch>
        </p:blipFill>
        <p:spPr>
          <a:xfrm>
            <a:off x="7610189" y="2120597"/>
            <a:ext cx="4468248" cy="3116816"/>
          </a:xfrm>
          <a:prstGeom prst="rect">
            <a:avLst/>
          </a:prstGeom>
        </p:spPr>
      </p:pic>
      <p:sp>
        <p:nvSpPr>
          <p:cNvPr id="11" name="ZoneTexte 10">
            <a:extLst>
              <a:ext uri="{FF2B5EF4-FFF2-40B4-BE49-F238E27FC236}">
                <a16:creationId xmlns:a16="http://schemas.microsoft.com/office/drawing/2014/main" id="{37492321-9EE3-BC8F-4F48-198B4775C095}"/>
              </a:ext>
            </a:extLst>
          </p:cNvPr>
          <p:cNvSpPr txBox="1"/>
          <p:nvPr/>
        </p:nvSpPr>
        <p:spPr>
          <a:xfrm>
            <a:off x="286377" y="1306106"/>
            <a:ext cx="8463279" cy="646331"/>
          </a:xfrm>
          <a:prstGeom prst="rect">
            <a:avLst/>
          </a:prstGeom>
          <a:noFill/>
        </p:spPr>
        <p:txBody>
          <a:bodyPr wrap="none" rtlCol="0">
            <a:spAutoFit/>
          </a:bodyPr>
          <a:lstStyle/>
          <a:p>
            <a:r>
              <a:rPr lang="fr-FR" sz="1800" b="1">
                <a:latin typeface="Aptos Light" panose="020B0004020202020204" pitchFamily="34" charset="0"/>
              </a:rPr>
              <a:t>R</a:t>
            </a:r>
            <a:r>
              <a:rPr lang="fr-FR" sz="1800" b="1">
                <a:effectLst/>
                <a:latin typeface="Aptos Light" panose="020B0004020202020204" pitchFamily="34" charset="0"/>
              </a:rPr>
              <a:t>efonte d’un Système Informatique (SI) pour une entreprise familiale DIGICHEESE.</a:t>
            </a:r>
          </a:p>
          <a:p>
            <a:endParaRPr lang="fr-FR"/>
          </a:p>
        </p:txBody>
      </p:sp>
      <p:sp>
        <p:nvSpPr>
          <p:cNvPr id="12" name="ZoneTexte 11">
            <a:extLst>
              <a:ext uri="{FF2B5EF4-FFF2-40B4-BE49-F238E27FC236}">
                <a16:creationId xmlns:a16="http://schemas.microsoft.com/office/drawing/2014/main" id="{0486F2F7-2A0D-313E-B530-C380224C877F}"/>
              </a:ext>
            </a:extLst>
          </p:cNvPr>
          <p:cNvSpPr txBox="1"/>
          <p:nvPr/>
        </p:nvSpPr>
        <p:spPr>
          <a:xfrm>
            <a:off x="286377" y="5390494"/>
            <a:ext cx="11341020" cy="1006429"/>
          </a:xfrm>
          <a:prstGeom prst="rect">
            <a:avLst/>
          </a:prstGeom>
          <a:noFill/>
        </p:spPr>
        <p:txBody>
          <a:bodyPr wrap="square" rtlCol="0">
            <a:spAutoFit/>
          </a:bodyPr>
          <a:lstStyle/>
          <a:p>
            <a:pPr marL="0" indent="0" algn="just">
              <a:lnSpc>
                <a:spcPct val="115000"/>
              </a:lnSpc>
              <a:buNone/>
            </a:pPr>
            <a:r>
              <a:rPr lang="fr-FR" sz="1800" b="1">
                <a:effectLst/>
                <a:latin typeface="Poppins" pitchFamily="2" charset="77"/>
                <a:ea typeface="Poppins" pitchFamily="2" charset="77"/>
              </a:rPr>
              <a:t>Objectif: réaliser une refonte complète d’une application de gestion pour répondre au besoin de maintenance et d’ergonomie. </a:t>
            </a:r>
            <a:endParaRPr lang="fr-FR" sz="2000">
              <a:effectLst/>
              <a:latin typeface="+mj-lt"/>
            </a:endParaRPr>
          </a:p>
          <a:p>
            <a:endParaRPr lang="fr-FR"/>
          </a:p>
        </p:txBody>
      </p:sp>
    </p:spTree>
    <p:extLst>
      <p:ext uri="{BB962C8B-B14F-4D97-AF65-F5344CB8AC3E}">
        <p14:creationId xmlns:p14="http://schemas.microsoft.com/office/powerpoint/2010/main" val="159517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F3DC6-8FA4-BC9E-8C78-A965DE7A285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E853531-3657-988D-CBA8-6F21FA81197D}"/>
              </a:ext>
            </a:extLst>
          </p:cNvPr>
          <p:cNvSpPr>
            <a:spLocks noGrp="1"/>
          </p:cNvSpPr>
          <p:nvPr>
            <p:ph type="title"/>
          </p:nvPr>
        </p:nvSpPr>
        <p:spPr>
          <a:xfrm>
            <a:off x="2990734" y="129135"/>
            <a:ext cx="6774145" cy="1019884"/>
          </a:xfrm>
        </p:spPr>
        <p:txBody>
          <a:bodyPr/>
          <a:lstStyle/>
          <a:p>
            <a:r>
              <a:rPr lang="fr-FR" sz="2400"/>
              <a:t>II. Management du projet </a:t>
            </a:r>
          </a:p>
        </p:txBody>
      </p:sp>
      <p:sp>
        <p:nvSpPr>
          <p:cNvPr id="4" name="Espace réservé du numéro de diapositive 3">
            <a:extLst>
              <a:ext uri="{FF2B5EF4-FFF2-40B4-BE49-F238E27FC236}">
                <a16:creationId xmlns:a16="http://schemas.microsoft.com/office/drawing/2014/main" id="{03020624-8E56-FFCA-999F-711B6BA944F4}"/>
              </a:ext>
            </a:extLst>
          </p:cNvPr>
          <p:cNvSpPr>
            <a:spLocks noGrp="1"/>
          </p:cNvSpPr>
          <p:nvPr>
            <p:ph type="sldNum" sz="quarter" idx="11"/>
          </p:nvPr>
        </p:nvSpPr>
        <p:spPr/>
        <p:txBody>
          <a:bodyPr/>
          <a:lstStyle/>
          <a:p>
            <a:fld id="{B67B645E-C5E5-4727-B977-D372A0AA71D9}" type="slidenum">
              <a:rPr lang="en-US" smtClean="0"/>
              <a:pPr/>
              <a:t>5</a:t>
            </a:fld>
            <a:r>
              <a:rPr lang="en-US"/>
              <a:t>/34</a:t>
            </a:r>
          </a:p>
        </p:txBody>
      </p:sp>
      <p:pic>
        <p:nvPicPr>
          <p:cNvPr id="7" name="Image 6">
            <a:extLst>
              <a:ext uri="{FF2B5EF4-FFF2-40B4-BE49-F238E27FC236}">
                <a16:creationId xmlns:a16="http://schemas.microsoft.com/office/drawing/2014/main" id="{C45DCF44-F683-C1AF-E4EE-667B92D347EA}"/>
              </a:ext>
            </a:extLst>
          </p:cNvPr>
          <p:cNvPicPr>
            <a:picLocks noChangeAspect="1"/>
          </p:cNvPicPr>
          <p:nvPr/>
        </p:nvPicPr>
        <p:blipFill>
          <a:blip r:embed="rId2"/>
          <a:stretch>
            <a:fillRect/>
          </a:stretch>
        </p:blipFill>
        <p:spPr>
          <a:xfrm>
            <a:off x="10384553" y="109894"/>
            <a:ext cx="1703276" cy="1019884"/>
          </a:xfrm>
          <a:prstGeom prst="rect">
            <a:avLst/>
          </a:prstGeom>
        </p:spPr>
      </p:pic>
      <p:sp>
        <p:nvSpPr>
          <p:cNvPr id="8" name="Text Placeholder 4">
            <a:extLst>
              <a:ext uri="{FF2B5EF4-FFF2-40B4-BE49-F238E27FC236}">
                <a16:creationId xmlns:a16="http://schemas.microsoft.com/office/drawing/2014/main" id="{563D2098-9E2E-5F9A-C963-ABDA608792D8}"/>
              </a:ext>
            </a:extLst>
          </p:cNvPr>
          <p:cNvSpPr>
            <a:spLocks noGrp="1"/>
          </p:cNvSpPr>
          <p:nvPr>
            <p:ph sz="quarter" idx="13"/>
          </p:nvPr>
        </p:nvSpPr>
        <p:spPr>
          <a:xfrm>
            <a:off x="371437" y="1951417"/>
            <a:ext cx="7163621" cy="1903131"/>
          </a:xfrm>
        </p:spPr>
        <p:txBody>
          <a:bodyPr vert="horz" lIns="0" tIns="0" rIns="0" bIns="0" rtlCol="0" anchor="t">
            <a:normAutofit lnSpcReduction="10000"/>
          </a:bodyPr>
          <a:lstStyle/>
          <a:p>
            <a:pPr marL="0" indent="0">
              <a:buNone/>
            </a:pPr>
            <a:r>
              <a:rPr lang="fr-FR" sz="1600"/>
              <a:t>Concilier planification du cahier des charges techniques et de la note de cadrage et répartition des tâches.</a:t>
            </a:r>
          </a:p>
          <a:p>
            <a:pPr marL="0" indent="0">
              <a:buNone/>
            </a:pPr>
            <a:endParaRPr lang="fr-FR" sz="900"/>
          </a:p>
          <a:p>
            <a:pPr marL="0" indent="0">
              <a:buNone/>
            </a:pPr>
            <a:r>
              <a:rPr lang="fr-FR" sz="1600"/>
              <a:t>Méthode utilisée : inspiré des méthodes agiles</a:t>
            </a:r>
          </a:p>
          <a:p>
            <a:pPr marL="383540" lvl="1" indent="0">
              <a:buNone/>
            </a:pPr>
            <a:r>
              <a:rPr lang="fr-FR" sz="1600">
                <a:sym typeface="Wingdings" pitchFamily="2" charset="2"/>
              </a:rPr>
              <a:t> </a:t>
            </a:r>
            <a:r>
              <a:rPr lang="fr-FR" sz="1600"/>
              <a:t>Kanban: Gestion de projet visuelle, organiser et de suivre les tâches de manière claire et efficace, gérer les priorités, affecter les tâches.</a:t>
            </a:r>
          </a:p>
          <a:p>
            <a:pPr lvl="1" indent="-347345">
              <a:buNone/>
            </a:pPr>
            <a:r>
              <a:rPr lang="fr-FR" sz="1600" err="1">
                <a:latin typeface="wingdings"/>
                <a:sym typeface="wingdings"/>
              </a:rPr>
              <a:t>è</a:t>
            </a:r>
            <a:r>
              <a:rPr lang="fr-FR" sz="1600" err="1"/>
              <a:t>Réunion</a:t>
            </a:r>
            <a:r>
              <a:rPr lang="fr-FR" sz="1600"/>
              <a:t> tous les matins pour l’affectation des tâches</a:t>
            </a:r>
            <a:endParaRPr lang="fr-FR"/>
          </a:p>
          <a:p>
            <a:pPr marL="383540" lvl="1" indent="0">
              <a:buNone/>
            </a:pPr>
            <a:endParaRPr lang="fr-FR" sz="1600"/>
          </a:p>
          <a:p>
            <a:pPr marL="0" indent="0">
              <a:buNone/>
            </a:pPr>
            <a:endParaRPr lang="fr-FR" sz="1400"/>
          </a:p>
          <a:p>
            <a:pPr marL="347345" indent="-347345">
              <a:buFont typeface="Wingdings" pitchFamily="2" charset="2"/>
              <a:buChar char="v"/>
            </a:pPr>
            <a:endParaRPr lang="fr-FR" sz="1400"/>
          </a:p>
          <a:p>
            <a:pPr marL="285750" indent="-285750">
              <a:buFont typeface="Calibri" panose="020B0604020202020204" pitchFamily="34" charset="0"/>
              <a:buChar char="-"/>
            </a:pPr>
            <a:endParaRPr lang="fr-FR" sz="1400"/>
          </a:p>
          <a:p>
            <a:pPr marL="285750" indent="-285750">
              <a:buFont typeface="Calibri" panose="020B0604020202020204" pitchFamily="34" charset="0"/>
              <a:buChar char="-"/>
            </a:pPr>
            <a:endParaRPr lang="fr-FR" sz="1400"/>
          </a:p>
          <a:p>
            <a:pPr marL="0" indent="0">
              <a:buNone/>
            </a:pPr>
            <a:endParaRPr lang="fr-FR" sz="1400"/>
          </a:p>
          <a:p>
            <a:pPr marL="0" indent="0">
              <a:buNone/>
            </a:pPr>
            <a:endParaRPr lang="fr-FR" sz="1400"/>
          </a:p>
          <a:p>
            <a:pPr marL="0" indent="0">
              <a:buNone/>
            </a:pPr>
            <a:endParaRPr lang="fr-FR" sz="1400"/>
          </a:p>
          <a:p>
            <a:pPr marL="0" indent="0">
              <a:buNone/>
            </a:pPr>
            <a:endParaRPr lang="fr-FR" sz="1400"/>
          </a:p>
          <a:p>
            <a:pPr marL="0" indent="0">
              <a:buNone/>
            </a:pPr>
            <a:endParaRPr lang="fr-FR" sz="1400"/>
          </a:p>
          <a:p>
            <a:pPr marL="0" indent="0">
              <a:buNone/>
            </a:pPr>
            <a:endParaRPr lang="fr-FR" sz="1400"/>
          </a:p>
          <a:p>
            <a:pPr marL="0" indent="0">
              <a:buNone/>
            </a:pPr>
            <a:endParaRPr lang="fr-FR" sz="1400"/>
          </a:p>
          <a:p>
            <a:pPr marL="0" indent="0">
              <a:buNone/>
            </a:pPr>
            <a:endParaRPr lang="fr-FR" sz="1400"/>
          </a:p>
        </p:txBody>
      </p:sp>
      <p:sp>
        <p:nvSpPr>
          <p:cNvPr id="11" name="ZoneTexte 10">
            <a:extLst>
              <a:ext uri="{FF2B5EF4-FFF2-40B4-BE49-F238E27FC236}">
                <a16:creationId xmlns:a16="http://schemas.microsoft.com/office/drawing/2014/main" id="{D18F4273-128F-598C-F2B0-966590C871E3}"/>
              </a:ext>
            </a:extLst>
          </p:cNvPr>
          <p:cNvSpPr txBox="1"/>
          <p:nvPr/>
        </p:nvSpPr>
        <p:spPr>
          <a:xfrm>
            <a:off x="286377" y="1306106"/>
            <a:ext cx="2662332" cy="646331"/>
          </a:xfrm>
          <a:prstGeom prst="rect">
            <a:avLst/>
          </a:prstGeom>
          <a:noFill/>
        </p:spPr>
        <p:txBody>
          <a:bodyPr wrap="none" rtlCol="0">
            <a:spAutoFit/>
          </a:bodyPr>
          <a:lstStyle/>
          <a:p>
            <a:r>
              <a:rPr lang="fr-FR" sz="1800" b="1">
                <a:latin typeface="Aptos Light" panose="020B0004020202020204" pitchFamily="34" charset="0"/>
              </a:rPr>
              <a:t>Management de l’équipe</a:t>
            </a:r>
            <a:endParaRPr lang="fr-FR" sz="1800" b="1">
              <a:effectLst/>
              <a:latin typeface="Aptos Light" panose="020B0004020202020204" pitchFamily="34" charset="0"/>
            </a:endParaRPr>
          </a:p>
          <a:p>
            <a:endParaRPr lang="fr-FR"/>
          </a:p>
        </p:txBody>
      </p:sp>
      <p:pic>
        <p:nvPicPr>
          <p:cNvPr id="3" name="Image 2">
            <a:extLst>
              <a:ext uri="{FF2B5EF4-FFF2-40B4-BE49-F238E27FC236}">
                <a16:creationId xmlns:a16="http://schemas.microsoft.com/office/drawing/2014/main" id="{FFE86144-2298-5798-E4EF-55719961DC19}"/>
              </a:ext>
            </a:extLst>
          </p:cNvPr>
          <p:cNvPicPr>
            <a:picLocks noChangeAspect="1"/>
          </p:cNvPicPr>
          <p:nvPr/>
        </p:nvPicPr>
        <p:blipFill>
          <a:blip r:embed="rId3"/>
          <a:stretch>
            <a:fillRect/>
          </a:stretch>
        </p:blipFill>
        <p:spPr>
          <a:xfrm>
            <a:off x="2055069" y="4225445"/>
            <a:ext cx="1187861" cy="516191"/>
          </a:xfrm>
          <a:prstGeom prst="rect">
            <a:avLst/>
          </a:prstGeom>
        </p:spPr>
      </p:pic>
      <p:pic>
        <p:nvPicPr>
          <p:cNvPr id="5" name="Image 4">
            <a:extLst>
              <a:ext uri="{FF2B5EF4-FFF2-40B4-BE49-F238E27FC236}">
                <a16:creationId xmlns:a16="http://schemas.microsoft.com/office/drawing/2014/main" id="{BCEB1091-32C6-C5D5-9231-0D99EE3E1C6E}"/>
              </a:ext>
            </a:extLst>
          </p:cNvPr>
          <p:cNvPicPr>
            <a:picLocks noChangeAspect="1"/>
          </p:cNvPicPr>
          <p:nvPr/>
        </p:nvPicPr>
        <p:blipFill>
          <a:blip r:embed="rId4"/>
          <a:stretch>
            <a:fillRect/>
          </a:stretch>
        </p:blipFill>
        <p:spPr>
          <a:xfrm>
            <a:off x="4958549" y="4906520"/>
            <a:ext cx="1038217" cy="502363"/>
          </a:xfrm>
          <a:prstGeom prst="rect">
            <a:avLst/>
          </a:prstGeom>
        </p:spPr>
      </p:pic>
      <p:pic>
        <p:nvPicPr>
          <p:cNvPr id="12" name="Image 11">
            <a:extLst>
              <a:ext uri="{FF2B5EF4-FFF2-40B4-BE49-F238E27FC236}">
                <a16:creationId xmlns:a16="http://schemas.microsoft.com/office/drawing/2014/main" id="{83751156-65BD-F416-E6FB-F351A9428181}"/>
              </a:ext>
            </a:extLst>
          </p:cNvPr>
          <p:cNvPicPr>
            <a:picLocks noChangeAspect="1"/>
          </p:cNvPicPr>
          <p:nvPr/>
        </p:nvPicPr>
        <p:blipFill>
          <a:blip r:embed="rId5"/>
          <a:srcRect t="26273"/>
          <a:stretch/>
        </p:blipFill>
        <p:spPr>
          <a:xfrm>
            <a:off x="3356166" y="4645647"/>
            <a:ext cx="1380812" cy="351171"/>
          </a:xfrm>
          <a:prstGeom prst="rect">
            <a:avLst/>
          </a:prstGeom>
        </p:spPr>
      </p:pic>
      <p:sp>
        <p:nvSpPr>
          <p:cNvPr id="16" name="Text Placeholder 4">
            <a:extLst>
              <a:ext uri="{FF2B5EF4-FFF2-40B4-BE49-F238E27FC236}">
                <a16:creationId xmlns:a16="http://schemas.microsoft.com/office/drawing/2014/main" id="{EB2D9485-976E-03D9-42A5-C18C4C5D09BD}"/>
              </a:ext>
            </a:extLst>
          </p:cNvPr>
          <p:cNvSpPr txBox="1">
            <a:spLocks/>
          </p:cNvSpPr>
          <p:nvPr/>
        </p:nvSpPr>
        <p:spPr>
          <a:xfrm>
            <a:off x="327069" y="3663619"/>
            <a:ext cx="6050737" cy="2156033"/>
          </a:xfrm>
          <a:prstGeom prst="rect">
            <a:avLst/>
          </a:prstGeom>
        </p:spPr>
        <p:txBody>
          <a:bodyPr vert="horz" lIns="0" tIns="0" rIns="0" bIns="0" rtlCol="0" anchor="t">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a:p>
          <a:p>
            <a:pPr marL="0" indent="0">
              <a:buFont typeface="Arial" panose="020B0604020202020204" pitchFamily="34" charset="0"/>
              <a:buNone/>
            </a:pPr>
            <a:r>
              <a:rPr lang="fr-FR" sz="1600"/>
              <a:t>Outils utilisés:</a:t>
            </a:r>
          </a:p>
          <a:p>
            <a:pPr marL="347345" indent="-347345">
              <a:buFont typeface="Wingdings" pitchFamily="2" charset="2"/>
              <a:buChar char="v"/>
            </a:pPr>
            <a:r>
              <a:rPr lang="fr-FR" sz="1600"/>
              <a:t>Jira Software</a:t>
            </a:r>
          </a:p>
          <a:p>
            <a:pPr marL="347345" indent="-347345">
              <a:buFont typeface="Wingdings" pitchFamily="2" charset="2"/>
              <a:buChar char="v"/>
            </a:pPr>
            <a:r>
              <a:rPr lang="fr-FR" sz="1600"/>
              <a:t>Jira Confluence</a:t>
            </a:r>
          </a:p>
          <a:p>
            <a:pPr marL="347345" indent="-347345">
              <a:buFont typeface="Wingdings" pitchFamily="2" charset="2"/>
              <a:buChar char="v"/>
            </a:pPr>
            <a:r>
              <a:rPr lang="fr-FR" sz="1600"/>
              <a:t>Teams pour les réunions et échanges</a:t>
            </a:r>
          </a:p>
          <a:p>
            <a:pPr marL="0" indent="0">
              <a:buNone/>
            </a:pPr>
            <a:endParaRPr lang="fr-FR" sz="1400"/>
          </a:p>
          <a:p>
            <a:pPr marL="285750" indent="-285750">
              <a:buFont typeface="Calibri" panose="020B0604020202020204" pitchFamily="34" charset="0"/>
              <a:buChar char="-"/>
            </a:pPr>
            <a:endParaRPr lang="fr-FR" sz="1400"/>
          </a:p>
          <a:p>
            <a:pPr marL="285750" indent="-285750">
              <a:buFont typeface="Calibri" panose="020B0604020202020204" pitchFamily="34" charset="0"/>
              <a:buChar char="-"/>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a:p>
            <a:pPr marL="0" indent="0">
              <a:buFont typeface="Arial" panose="020B0604020202020204" pitchFamily="34" charset="0"/>
              <a:buNone/>
            </a:pPr>
            <a:endParaRPr lang="fr-FR" sz="1400"/>
          </a:p>
        </p:txBody>
      </p:sp>
      <p:pic>
        <p:nvPicPr>
          <p:cNvPr id="10" name="Image 9" descr="Une image contenant texte, capture d’écran, logiciel, Icône d’ordinateur&#10;&#10;Description générée automatiquement">
            <a:extLst>
              <a:ext uri="{FF2B5EF4-FFF2-40B4-BE49-F238E27FC236}">
                <a16:creationId xmlns:a16="http://schemas.microsoft.com/office/drawing/2014/main" id="{EC8E168F-A504-E66B-E0C1-7302B9AF7CBF}"/>
              </a:ext>
            </a:extLst>
          </p:cNvPr>
          <p:cNvPicPr>
            <a:picLocks noChangeAspect="1"/>
          </p:cNvPicPr>
          <p:nvPr/>
        </p:nvPicPr>
        <p:blipFill>
          <a:blip r:embed="rId6"/>
          <a:stretch>
            <a:fillRect/>
          </a:stretch>
        </p:blipFill>
        <p:spPr>
          <a:xfrm>
            <a:off x="8204092" y="2114550"/>
            <a:ext cx="3035515" cy="2368550"/>
          </a:xfrm>
          <a:prstGeom prst="rect">
            <a:avLst/>
          </a:prstGeom>
        </p:spPr>
      </p:pic>
      <p:pic>
        <p:nvPicPr>
          <p:cNvPr id="14" name="Image 13" descr="Une image contenant texte, Police, capture d’écran, logo&#10;&#10;Description générée automatiquement">
            <a:extLst>
              <a:ext uri="{FF2B5EF4-FFF2-40B4-BE49-F238E27FC236}">
                <a16:creationId xmlns:a16="http://schemas.microsoft.com/office/drawing/2014/main" id="{A8BDB8E5-6A3D-A63A-1211-B44FB3475FA1}"/>
              </a:ext>
            </a:extLst>
          </p:cNvPr>
          <p:cNvPicPr>
            <a:picLocks noChangeAspect="1"/>
          </p:cNvPicPr>
          <p:nvPr/>
        </p:nvPicPr>
        <p:blipFill>
          <a:blip r:embed="rId7"/>
          <a:stretch>
            <a:fillRect/>
          </a:stretch>
        </p:blipFill>
        <p:spPr>
          <a:xfrm>
            <a:off x="45373" y="65531"/>
            <a:ext cx="1704975" cy="619125"/>
          </a:xfrm>
          <a:prstGeom prst="rect">
            <a:avLst/>
          </a:prstGeom>
        </p:spPr>
      </p:pic>
    </p:spTree>
    <p:extLst>
      <p:ext uri="{BB962C8B-B14F-4D97-AF65-F5344CB8AC3E}">
        <p14:creationId xmlns:p14="http://schemas.microsoft.com/office/powerpoint/2010/main" val="10539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0968A-9A8A-2916-2D9F-ABA7339B114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94E46DC-D39C-648E-F500-1A66D3AB230B}"/>
              </a:ext>
            </a:extLst>
          </p:cNvPr>
          <p:cNvSpPr>
            <a:spLocks noGrp="1"/>
          </p:cNvSpPr>
          <p:nvPr>
            <p:ph type="title"/>
          </p:nvPr>
        </p:nvSpPr>
        <p:spPr>
          <a:xfrm>
            <a:off x="2990734" y="129135"/>
            <a:ext cx="6774145" cy="1019884"/>
          </a:xfrm>
        </p:spPr>
        <p:txBody>
          <a:bodyPr/>
          <a:lstStyle/>
          <a:p>
            <a:r>
              <a:rPr lang="fr-FR" sz="2400"/>
              <a:t>II. Management du projet </a:t>
            </a:r>
          </a:p>
        </p:txBody>
      </p:sp>
      <p:sp>
        <p:nvSpPr>
          <p:cNvPr id="4" name="Espace réservé du numéro de diapositive 3">
            <a:extLst>
              <a:ext uri="{FF2B5EF4-FFF2-40B4-BE49-F238E27FC236}">
                <a16:creationId xmlns:a16="http://schemas.microsoft.com/office/drawing/2014/main" id="{EC7B22A3-98E1-5616-0F84-C679CE99AF51}"/>
              </a:ext>
            </a:extLst>
          </p:cNvPr>
          <p:cNvSpPr>
            <a:spLocks noGrp="1"/>
          </p:cNvSpPr>
          <p:nvPr>
            <p:ph type="sldNum" sz="quarter" idx="11"/>
          </p:nvPr>
        </p:nvSpPr>
        <p:spPr/>
        <p:txBody>
          <a:bodyPr/>
          <a:lstStyle/>
          <a:p>
            <a:fld id="{B67B645E-C5E5-4727-B977-D372A0AA71D9}" type="slidenum">
              <a:rPr lang="en-US" smtClean="0"/>
              <a:pPr/>
              <a:t>6</a:t>
            </a:fld>
            <a:r>
              <a:rPr lang="en-US"/>
              <a:t>/34</a:t>
            </a:r>
          </a:p>
        </p:txBody>
      </p:sp>
      <p:pic>
        <p:nvPicPr>
          <p:cNvPr id="6" name="Picture 2">
            <a:extLst>
              <a:ext uri="{FF2B5EF4-FFF2-40B4-BE49-F238E27FC236}">
                <a16:creationId xmlns:a16="http://schemas.microsoft.com/office/drawing/2014/main" id="{6682105C-A7C3-4E39-4C14-783975B70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63" y="64214"/>
            <a:ext cx="2257497" cy="101988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8EAB751E-CCD3-BF1A-DB54-650597D8BCF0}"/>
              </a:ext>
            </a:extLst>
          </p:cNvPr>
          <p:cNvPicPr>
            <a:picLocks noChangeAspect="1"/>
          </p:cNvPicPr>
          <p:nvPr/>
        </p:nvPicPr>
        <p:blipFill>
          <a:blip r:embed="rId3"/>
          <a:stretch>
            <a:fillRect/>
          </a:stretch>
        </p:blipFill>
        <p:spPr>
          <a:xfrm>
            <a:off x="10384553" y="109894"/>
            <a:ext cx="1703276" cy="1019884"/>
          </a:xfrm>
          <a:prstGeom prst="rect">
            <a:avLst/>
          </a:prstGeom>
        </p:spPr>
      </p:pic>
      <p:pic>
        <p:nvPicPr>
          <p:cNvPr id="9" name="Image 8">
            <a:extLst>
              <a:ext uri="{FF2B5EF4-FFF2-40B4-BE49-F238E27FC236}">
                <a16:creationId xmlns:a16="http://schemas.microsoft.com/office/drawing/2014/main" id="{E40B0E75-5F8A-BCF8-F170-ADC5ADC388F6}"/>
              </a:ext>
            </a:extLst>
          </p:cNvPr>
          <p:cNvPicPr>
            <a:picLocks noChangeAspect="1"/>
          </p:cNvPicPr>
          <p:nvPr/>
        </p:nvPicPr>
        <p:blipFill>
          <a:blip r:embed="rId4"/>
          <a:stretch>
            <a:fillRect/>
          </a:stretch>
        </p:blipFill>
        <p:spPr>
          <a:xfrm>
            <a:off x="31899" y="6216003"/>
            <a:ext cx="1701209" cy="609682"/>
          </a:xfrm>
          <a:prstGeom prst="rect">
            <a:avLst/>
          </a:prstGeom>
        </p:spPr>
      </p:pic>
      <p:sp>
        <p:nvSpPr>
          <p:cNvPr id="11" name="ZoneTexte 10">
            <a:extLst>
              <a:ext uri="{FF2B5EF4-FFF2-40B4-BE49-F238E27FC236}">
                <a16:creationId xmlns:a16="http://schemas.microsoft.com/office/drawing/2014/main" id="{6149E008-F303-42F2-AEE7-3A7BE88014BE}"/>
              </a:ext>
            </a:extLst>
          </p:cNvPr>
          <p:cNvSpPr txBox="1"/>
          <p:nvPr/>
        </p:nvSpPr>
        <p:spPr>
          <a:xfrm>
            <a:off x="286377" y="1323008"/>
            <a:ext cx="4766241" cy="646331"/>
          </a:xfrm>
          <a:prstGeom prst="rect">
            <a:avLst/>
          </a:prstGeom>
          <a:noFill/>
        </p:spPr>
        <p:txBody>
          <a:bodyPr wrap="none" rtlCol="0">
            <a:spAutoFit/>
          </a:bodyPr>
          <a:lstStyle/>
          <a:p>
            <a:r>
              <a:rPr lang="fr-FR" b="1">
                <a:effectLst/>
                <a:latin typeface="Aptos Light" panose="020B0004020202020204" pitchFamily="34" charset="0"/>
              </a:rPr>
              <a:t>Ka</a:t>
            </a:r>
            <a:r>
              <a:rPr lang="fr-FR" b="1">
                <a:latin typeface="Aptos Light" panose="020B0004020202020204" pitchFamily="34" charset="0"/>
              </a:rPr>
              <a:t>nban à date du 28 Octobre avant la réunion</a:t>
            </a:r>
            <a:endParaRPr lang="fr-FR" sz="1800" b="1">
              <a:effectLst/>
              <a:latin typeface="Aptos Light" panose="020B0004020202020204" pitchFamily="34" charset="0"/>
            </a:endParaRPr>
          </a:p>
          <a:p>
            <a:endParaRPr lang="fr-FR"/>
          </a:p>
        </p:txBody>
      </p:sp>
      <p:pic>
        <p:nvPicPr>
          <p:cNvPr id="14" name="Image 13">
            <a:extLst>
              <a:ext uri="{FF2B5EF4-FFF2-40B4-BE49-F238E27FC236}">
                <a16:creationId xmlns:a16="http://schemas.microsoft.com/office/drawing/2014/main" id="{DE814698-60DA-D85A-28A2-2F314E08D766}"/>
              </a:ext>
            </a:extLst>
          </p:cNvPr>
          <p:cNvPicPr>
            <a:picLocks noChangeAspect="1"/>
          </p:cNvPicPr>
          <p:nvPr/>
        </p:nvPicPr>
        <p:blipFill>
          <a:blip r:embed="rId5"/>
          <a:srcRect l="5323" r="2455"/>
          <a:stretch/>
        </p:blipFill>
        <p:spPr>
          <a:xfrm>
            <a:off x="286377" y="1766140"/>
            <a:ext cx="5337544" cy="4227819"/>
          </a:xfrm>
          <a:prstGeom prst="rect">
            <a:avLst/>
          </a:prstGeom>
        </p:spPr>
      </p:pic>
      <p:sp>
        <p:nvSpPr>
          <p:cNvPr id="16" name="ZoneTexte 15">
            <a:extLst>
              <a:ext uri="{FF2B5EF4-FFF2-40B4-BE49-F238E27FC236}">
                <a16:creationId xmlns:a16="http://schemas.microsoft.com/office/drawing/2014/main" id="{F5A10ABD-74E7-9583-747E-AACCED3FCFA2}"/>
              </a:ext>
            </a:extLst>
          </p:cNvPr>
          <p:cNvSpPr txBox="1"/>
          <p:nvPr/>
        </p:nvSpPr>
        <p:spPr>
          <a:xfrm>
            <a:off x="6107422" y="1323007"/>
            <a:ext cx="4705584" cy="646331"/>
          </a:xfrm>
          <a:prstGeom prst="rect">
            <a:avLst/>
          </a:prstGeom>
          <a:noFill/>
        </p:spPr>
        <p:txBody>
          <a:bodyPr wrap="none" rtlCol="0">
            <a:spAutoFit/>
          </a:bodyPr>
          <a:lstStyle/>
          <a:p>
            <a:r>
              <a:rPr lang="fr-FR" b="1">
                <a:effectLst/>
                <a:latin typeface="Aptos Light" panose="020B0004020202020204" pitchFamily="34" charset="0"/>
              </a:rPr>
              <a:t>Ka</a:t>
            </a:r>
            <a:r>
              <a:rPr lang="fr-FR" b="1">
                <a:latin typeface="Aptos Light" panose="020B0004020202020204" pitchFamily="34" charset="0"/>
              </a:rPr>
              <a:t>nban à date du 28 Octobre dans la journée</a:t>
            </a:r>
            <a:endParaRPr lang="fr-FR" sz="1800" b="1">
              <a:effectLst/>
              <a:latin typeface="Aptos Light" panose="020B0004020202020204" pitchFamily="34" charset="0"/>
            </a:endParaRPr>
          </a:p>
          <a:p>
            <a:endParaRPr lang="fr-FR"/>
          </a:p>
        </p:txBody>
      </p:sp>
      <p:pic>
        <p:nvPicPr>
          <p:cNvPr id="17" name="Image 16">
            <a:extLst>
              <a:ext uri="{FF2B5EF4-FFF2-40B4-BE49-F238E27FC236}">
                <a16:creationId xmlns:a16="http://schemas.microsoft.com/office/drawing/2014/main" id="{9308BFF0-7E7F-A5A1-F832-94CCB48286FC}"/>
              </a:ext>
            </a:extLst>
          </p:cNvPr>
          <p:cNvPicPr>
            <a:picLocks noChangeAspect="1"/>
          </p:cNvPicPr>
          <p:nvPr/>
        </p:nvPicPr>
        <p:blipFill>
          <a:blip r:embed="rId6"/>
          <a:stretch>
            <a:fillRect/>
          </a:stretch>
        </p:blipFill>
        <p:spPr>
          <a:xfrm>
            <a:off x="5433414" y="6001979"/>
            <a:ext cx="1325172" cy="575860"/>
          </a:xfrm>
          <a:prstGeom prst="rect">
            <a:avLst/>
          </a:prstGeom>
        </p:spPr>
      </p:pic>
      <p:pic>
        <p:nvPicPr>
          <p:cNvPr id="19" name="Image 18">
            <a:extLst>
              <a:ext uri="{FF2B5EF4-FFF2-40B4-BE49-F238E27FC236}">
                <a16:creationId xmlns:a16="http://schemas.microsoft.com/office/drawing/2014/main" id="{88D51EE6-0E5C-E862-DBA5-07B9D90D28AC}"/>
              </a:ext>
            </a:extLst>
          </p:cNvPr>
          <p:cNvPicPr>
            <a:picLocks noChangeAspect="1"/>
          </p:cNvPicPr>
          <p:nvPr/>
        </p:nvPicPr>
        <p:blipFill>
          <a:blip r:embed="rId7"/>
          <a:stretch>
            <a:fillRect/>
          </a:stretch>
        </p:blipFill>
        <p:spPr>
          <a:xfrm>
            <a:off x="6107422" y="1809175"/>
            <a:ext cx="5493327" cy="4141748"/>
          </a:xfrm>
          <a:prstGeom prst="rect">
            <a:avLst/>
          </a:prstGeom>
        </p:spPr>
      </p:pic>
    </p:spTree>
    <p:extLst>
      <p:ext uri="{BB962C8B-B14F-4D97-AF65-F5344CB8AC3E}">
        <p14:creationId xmlns:p14="http://schemas.microsoft.com/office/powerpoint/2010/main" val="40624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B7EEF-7FFE-5228-299B-08EA3918732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9CA739F-C2DC-4F92-7628-842EF4DCD060}"/>
              </a:ext>
            </a:extLst>
          </p:cNvPr>
          <p:cNvSpPr>
            <a:spLocks noGrp="1"/>
          </p:cNvSpPr>
          <p:nvPr>
            <p:ph type="title"/>
          </p:nvPr>
        </p:nvSpPr>
        <p:spPr>
          <a:xfrm>
            <a:off x="2990734" y="129135"/>
            <a:ext cx="6774145" cy="1019884"/>
          </a:xfrm>
        </p:spPr>
        <p:txBody>
          <a:bodyPr/>
          <a:lstStyle/>
          <a:p>
            <a:r>
              <a:rPr lang="fr-FR" sz="2400"/>
              <a:t>II. Management du projet </a:t>
            </a:r>
          </a:p>
        </p:txBody>
      </p:sp>
      <p:sp>
        <p:nvSpPr>
          <p:cNvPr id="4" name="Espace réservé du numéro de diapositive 3">
            <a:extLst>
              <a:ext uri="{FF2B5EF4-FFF2-40B4-BE49-F238E27FC236}">
                <a16:creationId xmlns:a16="http://schemas.microsoft.com/office/drawing/2014/main" id="{BDF22615-81DA-B940-D311-29F3D2B69642}"/>
              </a:ext>
            </a:extLst>
          </p:cNvPr>
          <p:cNvSpPr>
            <a:spLocks noGrp="1"/>
          </p:cNvSpPr>
          <p:nvPr>
            <p:ph type="sldNum" sz="quarter" idx="11"/>
          </p:nvPr>
        </p:nvSpPr>
        <p:spPr/>
        <p:txBody>
          <a:bodyPr/>
          <a:lstStyle/>
          <a:p>
            <a:fld id="{B67B645E-C5E5-4727-B977-D372A0AA71D9}" type="slidenum">
              <a:rPr lang="en-US" smtClean="0"/>
              <a:pPr/>
              <a:t>7</a:t>
            </a:fld>
            <a:r>
              <a:rPr lang="en-US"/>
              <a:t>/34</a:t>
            </a:r>
          </a:p>
        </p:txBody>
      </p:sp>
      <p:pic>
        <p:nvPicPr>
          <p:cNvPr id="7" name="Image 6">
            <a:extLst>
              <a:ext uri="{FF2B5EF4-FFF2-40B4-BE49-F238E27FC236}">
                <a16:creationId xmlns:a16="http://schemas.microsoft.com/office/drawing/2014/main" id="{9FF2BC43-0DDD-E6DB-704A-57E6E0DF86B9}"/>
              </a:ext>
            </a:extLst>
          </p:cNvPr>
          <p:cNvPicPr>
            <a:picLocks noChangeAspect="1"/>
          </p:cNvPicPr>
          <p:nvPr/>
        </p:nvPicPr>
        <p:blipFill>
          <a:blip r:embed="rId2"/>
          <a:stretch>
            <a:fillRect/>
          </a:stretch>
        </p:blipFill>
        <p:spPr>
          <a:xfrm>
            <a:off x="10384553" y="109894"/>
            <a:ext cx="1703276" cy="1019884"/>
          </a:xfrm>
          <a:prstGeom prst="rect">
            <a:avLst/>
          </a:prstGeom>
        </p:spPr>
      </p:pic>
      <p:sp>
        <p:nvSpPr>
          <p:cNvPr id="11" name="ZoneTexte 10">
            <a:extLst>
              <a:ext uri="{FF2B5EF4-FFF2-40B4-BE49-F238E27FC236}">
                <a16:creationId xmlns:a16="http://schemas.microsoft.com/office/drawing/2014/main" id="{5261F8D7-7C9A-38D9-C023-3D2ABFBF8F2A}"/>
              </a:ext>
            </a:extLst>
          </p:cNvPr>
          <p:cNvSpPr txBox="1"/>
          <p:nvPr/>
        </p:nvSpPr>
        <p:spPr>
          <a:xfrm>
            <a:off x="286377" y="1306106"/>
            <a:ext cx="4072333" cy="646331"/>
          </a:xfrm>
          <a:prstGeom prst="rect">
            <a:avLst/>
          </a:prstGeom>
          <a:noFill/>
        </p:spPr>
        <p:txBody>
          <a:bodyPr wrap="none" rtlCol="0">
            <a:spAutoFit/>
          </a:bodyPr>
          <a:lstStyle/>
          <a:p>
            <a:r>
              <a:rPr lang="fr-FR" b="1">
                <a:effectLst/>
                <a:latin typeface="Aptos Light" panose="020B0004020202020204" pitchFamily="34" charset="0"/>
              </a:rPr>
              <a:t>Exemple de tâche: Rédaction du CDCT</a:t>
            </a:r>
            <a:endParaRPr lang="fr-FR" sz="1800" b="1">
              <a:effectLst/>
              <a:latin typeface="Aptos Light" panose="020B0004020202020204" pitchFamily="34" charset="0"/>
            </a:endParaRPr>
          </a:p>
          <a:p>
            <a:endParaRPr lang="fr-FR"/>
          </a:p>
        </p:txBody>
      </p:sp>
      <p:pic>
        <p:nvPicPr>
          <p:cNvPr id="5" name="Image 4">
            <a:extLst>
              <a:ext uri="{FF2B5EF4-FFF2-40B4-BE49-F238E27FC236}">
                <a16:creationId xmlns:a16="http://schemas.microsoft.com/office/drawing/2014/main" id="{930CF114-A14B-7E43-FC7A-805A0C10FBDE}"/>
              </a:ext>
            </a:extLst>
          </p:cNvPr>
          <p:cNvPicPr>
            <a:picLocks noChangeAspect="1"/>
          </p:cNvPicPr>
          <p:nvPr/>
        </p:nvPicPr>
        <p:blipFill>
          <a:blip r:embed="rId3"/>
          <a:stretch>
            <a:fillRect/>
          </a:stretch>
        </p:blipFill>
        <p:spPr>
          <a:xfrm>
            <a:off x="1974758" y="1952437"/>
            <a:ext cx="7772400" cy="4065653"/>
          </a:xfrm>
          <a:prstGeom prst="rect">
            <a:avLst/>
          </a:prstGeom>
        </p:spPr>
      </p:pic>
      <p:pic>
        <p:nvPicPr>
          <p:cNvPr id="8" name="Image 7">
            <a:extLst>
              <a:ext uri="{FF2B5EF4-FFF2-40B4-BE49-F238E27FC236}">
                <a16:creationId xmlns:a16="http://schemas.microsoft.com/office/drawing/2014/main" id="{5EA60524-6D52-B0CB-CCDC-65DAF29DE26F}"/>
              </a:ext>
            </a:extLst>
          </p:cNvPr>
          <p:cNvPicPr>
            <a:picLocks noChangeAspect="1"/>
          </p:cNvPicPr>
          <p:nvPr/>
        </p:nvPicPr>
        <p:blipFill>
          <a:blip r:embed="rId4"/>
          <a:stretch>
            <a:fillRect/>
          </a:stretch>
        </p:blipFill>
        <p:spPr>
          <a:xfrm>
            <a:off x="9764879" y="5442230"/>
            <a:ext cx="1325172" cy="575860"/>
          </a:xfrm>
          <a:prstGeom prst="rect">
            <a:avLst/>
          </a:prstGeom>
        </p:spPr>
      </p:pic>
      <p:pic>
        <p:nvPicPr>
          <p:cNvPr id="10" name="Image 9" descr="Une image contenant texte, Police, capture d’écran, logo&#10;&#10;Description générée automatiquement">
            <a:extLst>
              <a:ext uri="{FF2B5EF4-FFF2-40B4-BE49-F238E27FC236}">
                <a16:creationId xmlns:a16="http://schemas.microsoft.com/office/drawing/2014/main" id="{642E4098-5580-9AA2-7A2D-90A5AE2FEDED}"/>
              </a:ext>
            </a:extLst>
          </p:cNvPr>
          <p:cNvPicPr>
            <a:picLocks noChangeAspect="1"/>
          </p:cNvPicPr>
          <p:nvPr/>
        </p:nvPicPr>
        <p:blipFill>
          <a:blip r:embed="rId5"/>
          <a:stretch>
            <a:fillRect/>
          </a:stretch>
        </p:blipFill>
        <p:spPr>
          <a:xfrm>
            <a:off x="45373" y="65531"/>
            <a:ext cx="1704975" cy="619125"/>
          </a:xfrm>
          <a:prstGeom prst="rect">
            <a:avLst/>
          </a:prstGeom>
        </p:spPr>
      </p:pic>
    </p:spTree>
    <p:extLst>
      <p:ext uri="{BB962C8B-B14F-4D97-AF65-F5344CB8AC3E}">
        <p14:creationId xmlns:p14="http://schemas.microsoft.com/office/powerpoint/2010/main" val="2773816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8D0B3-1141-1E57-2C48-1C4C34C1304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D9D72E0-E502-E933-3EAE-B1F31B3ED710}"/>
              </a:ext>
            </a:extLst>
          </p:cNvPr>
          <p:cNvSpPr>
            <a:spLocks noGrp="1"/>
          </p:cNvSpPr>
          <p:nvPr>
            <p:ph type="title"/>
          </p:nvPr>
        </p:nvSpPr>
        <p:spPr>
          <a:xfrm>
            <a:off x="2990734" y="129135"/>
            <a:ext cx="6774145" cy="1019884"/>
          </a:xfrm>
        </p:spPr>
        <p:txBody>
          <a:bodyPr/>
          <a:lstStyle/>
          <a:p>
            <a:r>
              <a:rPr lang="fr-FR" sz="2400"/>
              <a:t>II. Management du projet </a:t>
            </a:r>
          </a:p>
        </p:txBody>
      </p:sp>
      <p:sp>
        <p:nvSpPr>
          <p:cNvPr id="4" name="Espace réservé du numéro de diapositive 3">
            <a:extLst>
              <a:ext uri="{FF2B5EF4-FFF2-40B4-BE49-F238E27FC236}">
                <a16:creationId xmlns:a16="http://schemas.microsoft.com/office/drawing/2014/main" id="{75EA4405-047F-2458-7123-3F941A919C76}"/>
              </a:ext>
            </a:extLst>
          </p:cNvPr>
          <p:cNvSpPr>
            <a:spLocks noGrp="1"/>
          </p:cNvSpPr>
          <p:nvPr>
            <p:ph type="sldNum" sz="quarter" idx="11"/>
          </p:nvPr>
        </p:nvSpPr>
        <p:spPr/>
        <p:txBody>
          <a:bodyPr/>
          <a:lstStyle/>
          <a:p>
            <a:fld id="{B67B645E-C5E5-4727-B977-D372A0AA71D9}" type="slidenum">
              <a:rPr lang="en-US" smtClean="0"/>
              <a:pPr/>
              <a:t>8</a:t>
            </a:fld>
            <a:r>
              <a:rPr lang="en-US"/>
              <a:t>/34</a:t>
            </a:r>
          </a:p>
        </p:txBody>
      </p:sp>
      <p:pic>
        <p:nvPicPr>
          <p:cNvPr id="7" name="Image 6">
            <a:extLst>
              <a:ext uri="{FF2B5EF4-FFF2-40B4-BE49-F238E27FC236}">
                <a16:creationId xmlns:a16="http://schemas.microsoft.com/office/drawing/2014/main" id="{550CA44F-A276-113B-F212-EC66C71435E1}"/>
              </a:ext>
            </a:extLst>
          </p:cNvPr>
          <p:cNvPicPr>
            <a:picLocks noChangeAspect="1"/>
          </p:cNvPicPr>
          <p:nvPr/>
        </p:nvPicPr>
        <p:blipFill>
          <a:blip r:embed="rId2"/>
          <a:stretch>
            <a:fillRect/>
          </a:stretch>
        </p:blipFill>
        <p:spPr>
          <a:xfrm>
            <a:off x="10384553" y="109894"/>
            <a:ext cx="1703276" cy="1019884"/>
          </a:xfrm>
          <a:prstGeom prst="rect">
            <a:avLst/>
          </a:prstGeom>
        </p:spPr>
      </p:pic>
      <p:sp>
        <p:nvSpPr>
          <p:cNvPr id="11" name="ZoneTexte 10">
            <a:extLst>
              <a:ext uri="{FF2B5EF4-FFF2-40B4-BE49-F238E27FC236}">
                <a16:creationId xmlns:a16="http://schemas.microsoft.com/office/drawing/2014/main" id="{AA7EF963-DE4D-A764-7BEF-75C9508CE7E2}"/>
              </a:ext>
            </a:extLst>
          </p:cNvPr>
          <p:cNvSpPr txBox="1"/>
          <p:nvPr/>
        </p:nvSpPr>
        <p:spPr>
          <a:xfrm>
            <a:off x="286377" y="1306106"/>
            <a:ext cx="4505464" cy="646331"/>
          </a:xfrm>
          <a:prstGeom prst="rect">
            <a:avLst/>
          </a:prstGeom>
          <a:noFill/>
        </p:spPr>
        <p:txBody>
          <a:bodyPr wrap="none" rtlCol="0">
            <a:spAutoFit/>
          </a:bodyPr>
          <a:lstStyle/>
          <a:p>
            <a:r>
              <a:rPr lang="fr-FR" b="1">
                <a:effectLst/>
                <a:latin typeface="Aptos Light" panose="020B0004020202020204" pitchFamily="34" charset="0"/>
              </a:rPr>
              <a:t>Connexion d</a:t>
            </a:r>
            <a:r>
              <a:rPr lang="fr-FR" b="1">
                <a:latin typeface="Aptos Light" panose="020B0004020202020204" pitchFamily="34" charset="0"/>
              </a:rPr>
              <a:t>es tâches avec Jira confluence</a:t>
            </a:r>
            <a:endParaRPr lang="fr-FR" sz="1800" b="1">
              <a:effectLst/>
              <a:latin typeface="Aptos Light" panose="020B0004020202020204" pitchFamily="34" charset="0"/>
            </a:endParaRPr>
          </a:p>
          <a:p>
            <a:endParaRPr lang="fr-FR"/>
          </a:p>
        </p:txBody>
      </p:sp>
      <p:pic>
        <p:nvPicPr>
          <p:cNvPr id="8" name="Image 7">
            <a:extLst>
              <a:ext uri="{FF2B5EF4-FFF2-40B4-BE49-F238E27FC236}">
                <a16:creationId xmlns:a16="http://schemas.microsoft.com/office/drawing/2014/main" id="{B33D4A1C-A897-BB15-9943-A1498520ED54}"/>
              </a:ext>
            </a:extLst>
          </p:cNvPr>
          <p:cNvPicPr>
            <a:picLocks noChangeAspect="1"/>
          </p:cNvPicPr>
          <p:nvPr/>
        </p:nvPicPr>
        <p:blipFill>
          <a:blip r:embed="rId3"/>
          <a:stretch>
            <a:fillRect/>
          </a:stretch>
        </p:blipFill>
        <p:spPr>
          <a:xfrm>
            <a:off x="9764879" y="5442230"/>
            <a:ext cx="1325172" cy="575860"/>
          </a:xfrm>
          <a:prstGeom prst="rect">
            <a:avLst/>
          </a:prstGeom>
        </p:spPr>
      </p:pic>
      <p:pic>
        <p:nvPicPr>
          <p:cNvPr id="3" name="Image 2">
            <a:extLst>
              <a:ext uri="{FF2B5EF4-FFF2-40B4-BE49-F238E27FC236}">
                <a16:creationId xmlns:a16="http://schemas.microsoft.com/office/drawing/2014/main" id="{318DB9BD-A4CD-7E0F-16AA-5A041FC76B57}"/>
              </a:ext>
            </a:extLst>
          </p:cNvPr>
          <p:cNvPicPr>
            <a:picLocks noChangeAspect="1"/>
          </p:cNvPicPr>
          <p:nvPr/>
        </p:nvPicPr>
        <p:blipFill>
          <a:blip r:embed="rId4"/>
          <a:stretch>
            <a:fillRect/>
          </a:stretch>
        </p:blipFill>
        <p:spPr>
          <a:xfrm>
            <a:off x="2209800" y="1952437"/>
            <a:ext cx="7772400" cy="4057737"/>
          </a:xfrm>
          <a:prstGeom prst="rect">
            <a:avLst/>
          </a:prstGeom>
        </p:spPr>
      </p:pic>
      <p:pic>
        <p:nvPicPr>
          <p:cNvPr id="10" name="Image 9">
            <a:extLst>
              <a:ext uri="{FF2B5EF4-FFF2-40B4-BE49-F238E27FC236}">
                <a16:creationId xmlns:a16="http://schemas.microsoft.com/office/drawing/2014/main" id="{72617535-8D0A-5CC2-7FFE-8D3B254E49E7}"/>
              </a:ext>
            </a:extLst>
          </p:cNvPr>
          <p:cNvPicPr>
            <a:picLocks noChangeAspect="1"/>
          </p:cNvPicPr>
          <p:nvPr/>
        </p:nvPicPr>
        <p:blipFill>
          <a:blip r:embed="rId5"/>
          <a:srcRect t="26273"/>
          <a:stretch/>
        </p:blipFill>
        <p:spPr>
          <a:xfrm>
            <a:off x="9993129" y="6016503"/>
            <a:ext cx="1325173" cy="337020"/>
          </a:xfrm>
          <a:prstGeom prst="rect">
            <a:avLst/>
          </a:prstGeom>
        </p:spPr>
      </p:pic>
      <p:sp>
        <p:nvSpPr>
          <p:cNvPr id="12" name="Rectangle 11">
            <a:extLst>
              <a:ext uri="{FF2B5EF4-FFF2-40B4-BE49-F238E27FC236}">
                <a16:creationId xmlns:a16="http://schemas.microsoft.com/office/drawing/2014/main" id="{4498DCA8-37D2-140B-9A81-6745A07C2B9E}"/>
              </a:ext>
            </a:extLst>
          </p:cNvPr>
          <p:cNvSpPr/>
          <p:nvPr/>
        </p:nvSpPr>
        <p:spPr>
          <a:xfrm>
            <a:off x="2371060" y="4014439"/>
            <a:ext cx="4665360" cy="680224"/>
          </a:xfrm>
          <a:prstGeom prst="rect">
            <a:avLst/>
          </a:prstGeom>
          <a:noFill/>
          <a:ln w="38100">
            <a:solidFill>
              <a:schemeClr val="accent6"/>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pic>
        <p:nvPicPr>
          <p:cNvPr id="13" name="Image 12" descr="Une image contenant texte, Police, capture d’écran, logo&#10;&#10;Description générée automatiquement">
            <a:extLst>
              <a:ext uri="{FF2B5EF4-FFF2-40B4-BE49-F238E27FC236}">
                <a16:creationId xmlns:a16="http://schemas.microsoft.com/office/drawing/2014/main" id="{F5133C65-DA20-034C-F345-A807F15D9035}"/>
              </a:ext>
            </a:extLst>
          </p:cNvPr>
          <p:cNvPicPr>
            <a:picLocks noChangeAspect="1"/>
          </p:cNvPicPr>
          <p:nvPr/>
        </p:nvPicPr>
        <p:blipFill>
          <a:blip r:embed="rId6"/>
          <a:stretch>
            <a:fillRect/>
          </a:stretch>
        </p:blipFill>
        <p:spPr>
          <a:xfrm>
            <a:off x="45373" y="65531"/>
            <a:ext cx="1704975" cy="619125"/>
          </a:xfrm>
          <a:prstGeom prst="rect">
            <a:avLst/>
          </a:prstGeom>
        </p:spPr>
      </p:pic>
    </p:spTree>
    <p:extLst>
      <p:ext uri="{BB962C8B-B14F-4D97-AF65-F5344CB8AC3E}">
        <p14:creationId xmlns:p14="http://schemas.microsoft.com/office/powerpoint/2010/main" val="58115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err="1"/>
              <a:t>Partie</a:t>
            </a:r>
            <a:r>
              <a:rPr lang="en-US"/>
              <a:t> II</a:t>
            </a:r>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41247" y="1536192"/>
            <a:ext cx="6931152" cy="4480560"/>
          </a:xfrm>
        </p:spPr>
        <p:txBody>
          <a:bodyPr/>
          <a:lstStyle/>
          <a:p>
            <a:r>
              <a:rPr lang="en-US"/>
              <a:t>Note de </a:t>
            </a:r>
            <a:r>
              <a:rPr lang="en-US" err="1"/>
              <a:t>cadragre</a:t>
            </a:r>
            <a:endParaRPr lang="en-US"/>
          </a:p>
        </p:txBody>
      </p:sp>
    </p:spTree>
    <p:extLst>
      <p:ext uri="{BB962C8B-B14F-4D97-AF65-F5344CB8AC3E}">
        <p14:creationId xmlns:p14="http://schemas.microsoft.com/office/powerpoint/2010/main" val="3474742711"/>
      </p:ext>
    </p:extLst>
  </p:cSld>
  <p:clrMapOvr>
    <a:masterClrMapping/>
  </p:clrMapOvr>
</p:sld>
</file>

<file path=ppt/theme/theme1.xml><?xml version="1.0" encoding="utf-8"?>
<a:theme xmlns:a="http://schemas.openxmlformats.org/drawingml/2006/main" name="Custom">
  <a:themeElements>
    <a:clrScheme name="TM66835393">
      <a:dk1>
        <a:srgbClr val="000000"/>
      </a:dk1>
      <a:lt1>
        <a:srgbClr val="FFFFFF"/>
      </a:lt1>
      <a:dk2>
        <a:srgbClr val="44546A"/>
      </a:dk2>
      <a:lt2>
        <a:srgbClr val="E7E6E6"/>
      </a:lt2>
      <a:accent1>
        <a:srgbClr val="55BC7E"/>
      </a:accent1>
      <a:accent2>
        <a:srgbClr val="FFC330"/>
      </a:accent2>
      <a:accent3>
        <a:srgbClr val="BE80FF"/>
      </a:accent3>
      <a:accent4>
        <a:srgbClr val="FF8345"/>
      </a:accent4>
      <a:accent5>
        <a:srgbClr val="FF70BF"/>
      </a:accent5>
      <a:accent6>
        <a:srgbClr val="60A2F5"/>
      </a:accent6>
      <a:hlink>
        <a:srgbClr val="5C4EDC"/>
      </a:hlink>
      <a:folHlink>
        <a:srgbClr val="7FC5FF"/>
      </a:folHlink>
    </a:clrScheme>
    <a:fontScheme name="Custom 32">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835393_win32_SD_v3" id="{4170EB69-3ACE-4C18-BE4C-C6CBD8BF8A79}" vid="{8A480AB3-AE5D-4813-AA67-ADACC5EA6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247F30-5811-40C0-99EC-CF53200590B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3.xml><?xml version="1.0" encoding="utf-8"?>
<ds:datastoreItem xmlns:ds="http://schemas.openxmlformats.org/officeDocument/2006/customXml" ds:itemID="{146EB691-4DD5-4558-B7D1-3EA8CC81E28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Grand écran</PresentationFormat>
  <Slides>36</Slides>
  <Notes>6</Notes>
  <HiddenSlides>1</HiddenSlides>
  <ScaleCrop>false</ScaleCrop>
  <HeadingPairs>
    <vt:vector size="4" baseType="variant">
      <vt:variant>
        <vt:lpstr>Thème</vt:lpstr>
      </vt:variant>
      <vt:variant>
        <vt:i4>1</vt:i4>
      </vt:variant>
      <vt:variant>
        <vt:lpstr>Titres des diapositives</vt:lpstr>
      </vt:variant>
      <vt:variant>
        <vt:i4>36</vt:i4>
      </vt:variant>
    </vt:vector>
  </HeadingPairs>
  <TitlesOfParts>
    <vt:vector size="37" baseType="lpstr">
      <vt:lpstr>Custom</vt:lpstr>
      <vt:lpstr>Présentation PowerPoint</vt:lpstr>
      <vt:lpstr>sommaire</vt:lpstr>
      <vt:lpstr>Partie I</vt:lpstr>
      <vt:lpstr>I. Contexte du projet</vt:lpstr>
      <vt:lpstr>II. Management du projet </vt:lpstr>
      <vt:lpstr>II. Management du projet </vt:lpstr>
      <vt:lpstr>II. Management du projet </vt:lpstr>
      <vt:lpstr>II. Management du projet </vt:lpstr>
      <vt:lpstr>Partie II</vt:lpstr>
      <vt:lpstr>Les Objectifs du Projet</vt:lpstr>
      <vt:lpstr>B. Les Éxigences Techniques</vt:lpstr>
      <vt:lpstr>C. La Communication</vt:lpstr>
      <vt:lpstr>D. Le Calendrier et Le Budget alloué</vt:lpstr>
      <vt:lpstr>E. Les Risques et Les Contraintes</vt:lpstr>
      <vt:lpstr>PArtie III  </vt:lpstr>
      <vt:lpstr>III. Cahier deS chargeS technique  </vt:lpstr>
      <vt:lpstr>Présentation PowerPoint</vt:lpstr>
      <vt:lpstr>III. Cahier deS chargeS technique  </vt:lpstr>
      <vt:lpstr>trois rôles (cumulables) ont été identifiés :  </vt:lpstr>
      <vt:lpstr>III. Cahier deS chargeS technique  </vt:lpstr>
      <vt:lpstr>1. Administrateur </vt:lpstr>
      <vt:lpstr>B. Opérateur Colis </vt:lpstr>
      <vt:lpstr>C. Opérateur Stock </vt:lpstr>
      <vt:lpstr>III. Cahier deS chargeS technique  </vt:lpstr>
      <vt:lpstr>D. Environnement informatique technique </vt:lpstr>
      <vt:lpstr>D. Environnement informatique technique </vt:lpstr>
      <vt:lpstr>Architecture logicielle et protocole de sécurité </vt:lpstr>
      <vt:lpstr>Modélisation de la base de donnéeS </vt:lpstr>
      <vt:lpstr>D. Environnement technique</vt:lpstr>
      <vt:lpstr>Présentation PowerPoint</vt:lpstr>
      <vt:lpstr>D. Environnement technique</vt:lpstr>
      <vt:lpstr>Présentation PowerPoint</vt:lpstr>
      <vt:lpstr>F. Le Budget</vt:lpstr>
      <vt:lpstr>Conclusion</vt:lpstr>
      <vt:lpstr>Merci de votre attention</vt:lpstr>
      <vt:lpstr>D. Environnement technique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2024-10-28T09:16:07Z</dcterms:created>
  <dcterms:modified xsi:type="dcterms:W3CDTF">2024-10-29T14:56:52Z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